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
  </p:notesMasterIdLst>
  <p:sldIdLst>
    <p:sldId id="256" r:id="rId2"/>
    <p:sldId id="257" r:id="rId3"/>
  </p:sldIdLst>
  <p:sldSz cx="7559675" cy="10691813"/>
  <p:notesSz cx="6858000" cy="9144000"/>
  <p:embeddedFontLst>
    <p:embeddedFont>
      <p:font typeface="Quattrocento Sans" panose="020B0502050000020003" pitchFamily="34" charset="0"/>
      <p:regular r:id="rId5"/>
      <p:bold r:id="rId6"/>
      <p:italic r:id="rId7"/>
      <p:boldItalic r:id="rId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2" roundtripDataSignature="AMtx7mgKlG1Lq6H6aR0yEB7Xu7sIMEAgV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3374" y="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font" Target="fonts/font3.fntdata"/><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2.fntdata"/><Relationship Id="rId5" Type="http://schemas.openxmlformats.org/officeDocument/2006/relationships/font" Target="fonts/font1.fntdata"/><Relationship Id="rId15" Type="http://schemas.openxmlformats.org/officeDocument/2006/relationships/theme" Target="theme/theme1.xml"/><Relationship Id="rId4" Type="http://schemas.openxmlformats.org/officeDocument/2006/relationships/notesMaster" Target="notesMasters/notesMaster1.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2216150" y="685800"/>
            <a:ext cx="24257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2:notes"/>
          <p:cNvSpPr>
            <a:spLocks noGrp="1" noRot="1" noChangeAspect="1"/>
          </p:cNvSpPr>
          <p:nvPr>
            <p:ph type="sldImg" idx="2"/>
          </p:nvPr>
        </p:nvSpPr>
        <p:spPr>
          <a:xfrm>
            <a:off x="2216150" y="685800"/>
            <a:ext cx="24257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1"/>
        <p:cNvGrpSpPr/>
        <p:nvPr/>
      </p:nvGrpSpPr>
      <p:grpSpPr>
        <a:xfrm>
          <a:off x="0" y="0"/>
          <a:ext cx="0" cy="0"/>
          <a:chOff x="0" y="0"/>
          <a:chExt cx="0" cy="0"/>
        </a:xfrm>
      </p:grpSpPr>
      <p:sp>
        <p:nvSpPr>
          <p:cNvPr id="12" name="Google Shape;12;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 name="Google Shape;13;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 name="Google Shape;14;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5"/>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5"/>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8" name="Google Shape;18;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6"/>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4" name="Google Shape;24;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7"/>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7"/>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0" name="Google Shape;30;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8"/>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6" name="Google Shape;36;p8"/>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7" name="Google Shape;37;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9"/>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3" name="Google Shape;43;p9"/>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4" name="Google Shape;44;p9"/>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5" name="Google Shape;45;p9"/>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6" name="Google Shape;46;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1"/>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1"/>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11"/>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1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2"/>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2"/>
          <p:cNvSpPr>
            <a:spLocks noGrp="1"/>
          </p:cNvSpPr>
          <p:nvPr>
            <p:ph type="pic" idx="2"/>
          </p:nvPr>
        </p:nvSpPr>
        <p:spPr>
          <a:xfrm>
            <a:off x="1792288" y="612775"/>
            <a:ext cx="5486400" cy="4114800"/>
          </a:xfrm>
          <a:prstGeom prst="rect">
            <a:avLst/>
          </a:prstGeom>
          <a:noFill/>
          <a:ln>
            <a:noFill/>
          </a:ln>
        </p:spPr>
      </p:sp>
      <p:sp>
        <p:nvSpPr>
          <p:cNvPr id="64" name="Google Shape;64;p12"/>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3"/>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4"/>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4"/>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‹Nr.›</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‹Nr.›</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Shape 83"/>
        <p:cNvGrpSpPr/>
        <p:nvPr/>
      </p:nvGrpSpPr>
      <p:grpSpPr>
        <a:xfrm>
          <a:off x="0" y="0"/>
          <a:ext cx="0" cy="0"/>
          <a:chOff x="0" y="0"/>
          <a:chExt cx="0" cy="0"/>
        </a:xfrm>
      </p:grpSpPr>
      <p:sp>
        <p:nvSpPr>
          <p:cNvPr id="84" name="Google Shape;84;p1"/>
          <p:cNvSpPr/>
          <p:nvPr/>
        </p:nvSpPr>
        <p:spPr>
          <a:xfrm>
            <a:off x="0" y="0"/>
            <a:ext cx="7560000" cy="50800"/>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85" name="Google Shape;85;p1" descr="flyer_header.png"/>
          <p:cNvPicPr preferRelativeResize="0"/>
          <p:nvPr/>
        </p:nvPicPr>
        <p:blipFill rotWithShape="1">
          <a:blip r:embed="rId3">
            <a:alphaModFix/>
          </a:blip>
          <a:srcRect/>
          <a:stretch/>
        </p:blipFill>
        <p:spPr>
          <a:xfrm>
            <a:off x="3869253" y="118872"/>
            <a:ext cx="3703320" cy="1691640"/>
          </a:xfrm>
          <a:prstGeom prst="rect">
            <a:avLst/>
          </a:prstGeom>
          <a:noFill/>
          <a:ln>
            <a:noFill/>
          </a:ln>
        </p:spPr>
      </p:pic>
      <p:sp>
        <p:nvSpPr>
          <p:cNvPr id="86" name="Google Shape;86;p1"/>
          <p:cNvSpPr/>
          <p:nvPr/>
        </p:nvSpPr>
        <p:spPr>
          <a:xfrm>
            <a:off x="0" y="109728"/>
            <a:ext cx="4434840" cy="1691640"/>
          </a:xfrm>
          <a:prstGeom prst="rect">
            <a:avLst/>
          </a:prstGeom>
          <a:solidFill>
            <a:srgbClr val="0B0B0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7" name="Google Shape;87;p1"/>
          <p:cNvSpPr txBox="1"/>
          <p:nvPr/>
        </p:nvSpPr>
        <p:spPr>
          <a:xfrm>
            <a:off x="384048" y="256032"/>
            <a:ext cx="4023360" cy="13849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00" b="1" u="none" strike="noStrike" cap="none">
                <a:solidFill>
                  <a:srgbClr val="FFC72C"/>
                </a:solidFill>
                <a:latin typeface="Quattrocento Sans" panose="020B0502050000020003" pitchFamily="34" charset="0"/>
                <a:ea typeface="Quattrocento Sans"/>
                <a:cs typeface="Quattrocento Sans"/>
                <a:sym typeface="Quattrocento Sans"/>
              </a:rPr>
              <a:t>KADUU AG  ·  SUISSE</a:t>
            </a:r>
            <a:endParaRPr sz="900" b="1">
              <a:solidFill>
                <a:srgbClr val="FFC72C"/>
              </a:solidFill>
              <a:latin typeface="Quattrocento Sans" panose="020B0502050000020003" pitchFamily="34" charset="0"/>
            </a:endParaRPr>
          </a:p>
        </p:txBody>
      </p:sp>
      <p:sp>
        <p:nvSpPr>
          <p:cNvPr id="88" name="Google Shape;88;p1"/>
          <p:cNvSpPr txBox="1"/>
          <p:nvPr/>
        </p:nvSpPr>
        <p:spPr>
          <a:xfrm>
            <a:off x="384048" y="502920"/>
            <a:ext cx="4114800" cy="760208"/>
          </a:xfrm>
          <a:prstGeom prst="rect">
            <a:avLst/>
          </a:prstGeom>
          <a:noFill/>
          <a:ln>
            <a:noFill/>
          </a:ln>
        </p:spPr>
        <p:txBody>
          <a:bodyPr spcFirstLastPara="1" wrap="square" lIns="0" tIns="0" rIns="0" bIns="0" anchor="t" anchorCtr="0">
            <a:spAutoFit/>
          </a:bodyPr>
          <a:lstStyle/>
          <a:p>
            <a:pPr marL="0" marR="0" lvl="0" indent="0" algn="l" rtl="0">
              <a:lnSpc>
                <a:spcPct val="95000"/>
              </a:lnSpc>
              <a:spcBef>
                <a:spcPts val="0"/>
              </a:spcBef>
              <a:spcAft>
                <a:spcPts val="0"/>
              </a:spcAft>
              <a:buNone/>
            </a:pPr>
            <a:r>
              <a:rPr lang="en-US" sz="2600" b="1" i="0" u="none" strike="noStrike" cap="none">
                <a:solidFill>
                  <a:srgbClr val="FFFFFF"/>
                </a:solidFill>
                <a:latin typeface="Quattrocento Sans"/>
                <a:ea typeface="Quattrocento Sans"/>
                <a:cs typeface="Quattrocento Sans"/>
                <a:sym typeface="Quattrocento Sans"/>
              </a:rPr>
              <a:t>DarknetSearch</a:t>
            </a:r>
            <a:endParaRPr/>
          </a:p>
          <a:p>
            <a:pPr marL="0" marR="0" lvl="0" indent="0" algn="l" rtl="0">
              <a:lnSpc>
                <a:spcPct val="95000"/>
              </a:lnSpc>
              <a:spcBef>
                <a:spcPts val="0"/>
              </a:spcBef>
              <a:spcAft>
                <a:spcPts val="0"/>
              </a:spcAft>
              <a:buNone/>
            </a:pPr>
            <a:r>
              <a:rPr lang="en-US" sz="2600" b="1" u="none" strike="noStrike" cap="none">
                <a:solidFill>
                  <a:srgbClr val="FFFFFF"/>
                </a:solidFill>
                <a:latin typeface="Quattrocento Sans" panose="020B0502050000020003" pitchFamily="34" charset="0"/>
                <a:ea typeface="Quattrocento Sans"/>
                <a:cs typeface="Quattrocento Sans"/>
                <a:sym typeface="Quattrocento Sans"/>
              </a:rPr>
              <a:t>pour les partenaires</a:t>
            </a:r>
            <a:endParaRPr sz="2600" b="1">
              <a:solidFill>
                <a:srgbClr val="FFFFFF"/>
              </a:solidFill>
              <a:latin typeface="Quattrocento Sans" panose="020B0502050000020003" pitchFamily="34" charset="0"/>
            </a:endParaRPr>
          </a:p>
        </p:txBody>
      </p:sp>
      <p:sp>
        <p:nvSpPr>
          <p:cNvPr id="89" name="Google Shape;89;p1"/>
          <p:cNvSpPr txBox="1"/>
          <p:nvPr/>
        </p:nvSpPr>
        <p:spPr>
          <a:xfrm>
            <a:off x="384048" y="1536192"/>
            <a:ext cx="4023360" cy="13849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00" b="1" u="none" strike="noStrike" cap="none">
                <a:solidFill>
                  <a:srgbClr val="6E727E"/>
                </a:solidFill>
                <a:latin typeface="Quattrocento Sans" panose="020B0502050000020003" pitchFamily="34" charset="0"/>
                <a:ea typeface="Quattrocento Sans"/>
                <a:cs typeface="Quattrocento Sans"/>
                <a:sym typeface="Quattrocento Sans"/>
              </a:rPr>
              <a:t>MSSP  ·  REVENDEUR  ·  MARQUE BLANCHE</a:t>
            </a:r>
            <a:endParaRPr sz="900" b="1">
              <a:solidFill>
                <a:srgbClr val="6E727E"/>
              </a:solidFill>
              <a:latin typeface="Quattrocento Sans" panose="020B0502050000020003" pitchFamily="34" charset="0"/>
            </a:endParaRPr>
          </a:p>
        </p:txBody>
      </p:sp>
      <p:sp>
        <p:nvSpPr>
          <p:cNvPr id="90" name="Google Shape;90;p1"/>
          <p:cNvSpPr txBox="1"/>
          <p:nvPr/>
        </p:nvSpPr>
        <p:spPr>
          <a:xfrm>
            <a:off x="384048" y="1965960"/>
            <a:ext cx="6791904" cy="675954"/>
          </a:xfrm>
          <a:prstGeom prst="rect">
            <a:avLst/>
          </a:prstGeom>
          <a:noFill/>
          <a:ln>
            <a:noFill/>
          </a:ln>
        </p:spPr>
        <p:txBody>
          <a:bodyPr spcFirstLastPara="1" wrap="square" lIns="0" tIns="0" rIns="0" bIns="0" anchor="t" anchorCtr="0">
            <a:spAutoFit/>
          </a:bodyPr>
          <a:lstStyle/>
          <a:p>
            <a:pPr marL="0" marR="0" lvl="0" indent="0" algn="l" rtl="0">
              <a:lnSpc>
                <a:spcPct val="122000"/>
              </a:lnSpc>
              <a:spcBef>
                <a:spcPts val="0"/>
              </a:spcBef>
              <a:spcAft>
                <a:spcPts val="0"/>
              </a:spcAft>
              <a:buNone/>
            </a:pPr>
            <a:r>
              <a:rPr lang="fr-FR" sz="1200" u="none" strike="noStrike" cap="none">
                <a:solidFill>
                  <a:srgbClr val="B7BAC3"/>
                </a:solidFill>
                <a:latin typeface="Quattrocento Sans" panose="020B0502050000020003" pitchFamily="34" charset="0"/>
                <a:ea typeface="Quattrocento Sans"/>
                <a:cs typeface="Quattrocento Sans"/>
                <a:sym typeface="Quattrocento Sans"/>
              </a:rPr>
              <a:t>Exploitez la threat intelligence du dark web comme service managé. Licences MSSP annuelles à prix fixe, recherches illimitées et 40 % de remise sur le prix catalogue lorsque le client final veut son propre tenant.</a:t>
            </a:r>
            <a:endParaRPr sz="1200">
              <a:solidFill>
                <a:srgbClr val="B7BAC3"/>
              </a:solidFill>
              <a:latin typeface="Quattrocento Sans" panose="020B0502050000020003" pitchFamily="34" charset="0"/>
            </a:endParaRPr>
          </a:p>
        </p:txBody>
      </p:sp>
      <p:sp>
        <p:nvSpPr>
          <p:cNvPr id="91" name="Google Shape;91;p1"/>
          <p:cNvSpPr/>
          <p:nvPr/>
        </p:nvSpPr>
        <p:spPr>
          <a:xfrm>
            <a:off x="384048" y="2697480"/>
            <a:ext cx="3246120" cy="324612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2" name="Google Shape;92;p1"/>
          <p:cNvSpPr/>
          <p:nvPr/>
        </p:nvSpPr>
        <p:spPr>
          <a:xfrm>
            <a:off x="384048" y="2697480"/>
            <a:ext cx="91440" cy="3246120"/>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3" name="Google Shape;93;p1"/>
          <p:cNvSpPr txBox="1"/>
          <p:nvPr/>
        </p:nvSpPr>
        <p:spPr>
          <a:xfrm>
            <a:off x="640080" y="2862072"/>
            <a:ext cx="2880360" cy="29260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600" b="1" i="0" u="none" strike="noStrike" cap="none">
                <a:solidFill>
                  <a:srgbClr val="FFFFFF"/>
                </a:solidFill>
                <a:latin typeface="Quattrocento Sans"/>
                <a:ea typeface="Quattrocento Sans"/>
                <a:cs typeface="Quattrocento Sans"/>
                <a:sym typeface="Quattrocento Sans"/>
              </a:rPr>
              <a:t>MSSP Small</a:t>
            </a:r>
            <a:endParaRPr/>
          </a:p>
        </p:txBody>
      </p:sp>
      <p:sp>
        <p:nvSpPr>
          <p:cNvPr id="94" name="Google Shape;94;p1"/>
          <p:cNvSpPr txBox="1"/>
          <p:nvPr/>
        </p:nvSpPr>
        <p:spPr>
          <a:xfrm>
            <a:off x="640080" y="3154680"/>
            <a:ext cx="2880300" cy="2001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300" b="1" u="none" strike="noStrike" cap="none">
                <a:solidFill>
                  <a:srgbClr val="FFC72C"/>
                </a:solidFill>
                <a:latin typeface="Quattrocento Sans" panose="020B0502050000020003" pitchFamily="34" charset="0"/>
                <a:ea typeface="Quattrocento Sans"/>
                <a:cs typeface="Quattrocento Sans"/>
                <a:sym typeface="Quattrocento Sans"/>
              </a:rPr>
              <a:t>Prix sur demande</a:t>
            </a:r>
            <a:endParaRPr sz="1300" b="1" dirty="0">
              <a:solidFill>
                <a:srgbClr val="FFC72C"/>
              </a:solidFill>
              <a:latin typeface="Quattrocento Sans" panose="020B0502050000020003" pitchFamily="34" charset="0"/>
            </a:endParaRPr>
          </a:p>
        </p:txBody>
      </p:sp>
      <p:sp>
        <p:nvSpPr>
          <p:cNvPr id="95" name="Google Shape;95;p1"/>
          <p:cNvSpPr txBox="1"/>
          <p:nvPr/>
        </p:nvSpPr>
        <p:spPr>
          <a:xfrm>
            <a:off x="640080" y="3429000"/>
            <a:ext cx="2880360" cy="184666"/>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200" b="1" u="none" strike="noStrike" cap="none">
                <a:solidFill>
                  <a:srgbClr val="FFFFFF"/>
                </a:solidFill>
                <a:latin typeface="Quattrocento Sans" panose="020B0502050000020003" pitchFamily="34" charset="0"/>
                <a:ea typeface="Quattrocento Sans"/>
                <a:cs typeface="Quattrocento Sans"/>
                <a:sym typeface="Quattrocento Sans"/>
              </a:rPr>
              <a:t>Jusqu'à 20 clients / mois</a:t>
            </a:r>
            <a:endParaRPr sz="1200" b="1">
              <a:solidFill>
                <a:srgbClr val="FFFFFF"/>
              </a:solidFill>
              <a:latin typeface="Quattrocento Sans" panose="020B0502050000020003" pitchFamily="34" charset="0"/>
            </a:endParaRPr>
          </a:p>
        </p:txBody>
      </p:sp>
      <p:sp>
        <p:nvSpPr>
          <p:cNvPr id="96" name="Google Shape;96;p1"/>
          <p:cNvSpPr txBox="1"/>
          <p:nvPr/>
        </p:nvSpPr>
        <p:spPr>
          <a:xfrm>
            <a:off x="640080" y="3703320"/>
            <a:ext cx="2880360" cy="371640"/>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fr-FR" sz="1050" u="none" strike="noStrike" cap="none">
                <a:solidFill>
                  <a:srgbClr val="B7BAC3"/>
                </a:solidFill>
                <a:latin typeface="Quattrocento Sans" panose="020B0502050000020003" pitchFamily="34" charset="0"/>
                <a:ea typeface="Quattrocento Sans"/>
                <a:cs typeface="Quattrocento Sans"/>
                <a:sym typeface="Quattrocento Sans"/>
              </a:rPr>
              <a:t>MSSP boutiques qui constituent leur portefeuille clients.</a:t>
            </a:r>
            <a:endParaRPr sz="1050">
              <a:solidFill>
                <a:srgbClr val="B7BAC3"/>
              </a:solidFill>
              <a:latin typeface="Quattrocento Sans" panose="020B0502050000020003" pitchFamily="34" charset="0"/>
            </a:endParaRPr>
          </a:p>
        </p:txBody>
      </p:sp>
      <p:cxnSp>
        <p:nvCxnSpPr>
          <p:cNvPr id="97" name="Google Shape;97;p1"/>
          <p:cNvCxnSpPr/>
          <p:nvPr/>
        </p:nvCxnSpPr>
        <p:spPr>
          <a:xfrm>
            <a:off x="640080" y="4142232"/>
            <a:ext cx="2788920" cy="0"/>
          </a:xfrm>
          <a:prstGeom prst="straightConnector1">
            <a:avLst/>
          </a:prstGeom>
          <a:noFill/>
          <a:ln w="12700" cap="flat" cmpd="sng">
            <a:solidFill>
              <a:srgbClr val="2A2C34"/>
            </a:solidFill>
            <a:prstDash val="solid"/>
            <a:round/>
            <a:headEnd type="none" w="sm" len="sm"/>
            <a:tailEnd type="none" w="sm" len="sm"/>
          </a:ln>
          <a:effectLst>
            <a:outerShdw blurRad="40000" dist="20000" dir="5400000" rotWithShape="0">
              <a:srgbClr val="000000">
                <a:alpha val="38039"/>
              </a:srgbClr>
            </a:outerShdw>
          </a:effectLst>
        </p:spPr>
      </p:cxnSp>
      <p:sp>
        <p:nvSpPr>
          <p:cNvPr id="98" name="Google Shape;98;p1"/>
          <p:cNvSpPr txBox="1"/>
          <p:nvPr/>
        </p:nvSpPr>
        <p:spPr>
          <a:xfrm>
            <a:off x="640080" y="4317472"/>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Utilisateurs</a:t>
            </a:r>
            <a:endParaRPr sz="1050">
              <a:solidFill>
                <a:srgbClr val="B7BAC3"/>
              </a:solidFill>
              <a:latin typeface="Quattrocento Sans" panose="020B0502050000020003" pitchFamily="34" charset="0"/>
            </a:endParaRPr>
          </a:p>
        </p:txBody>
      </p:sp>
      <p:sp>
        <p:nvSpPr>
          <p:cNvPr id="99" name="Google Shape;99;p1"/>
          <p:cNvSpPr txBox="1"/>
          <p:nvPr/>
        </p:nvSpPr>
        <p:spPr>
          <a:xfrm>
            <a:off x="2258567" y="4251960"/>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10</a:t>
            </a:r>
            <a:endParaRPr/>
          </a:p>
        </p:txBody>
      </p:sp>
      <p:sp>
        <p:nvSpPr>
          <p:cNvPr id="100" name="Google Shape;100;p1"/>
          <p:cNvSpPr txBox="1"/>
          <p:nvPr/>
        </p:nvSpPr>
        <p:spPr>
          <a:xfrm>
            <a:off x="640080" y="4610080"/>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Actifs</a:t>
            </a:r>
            <a:endParaRPr sz="1050">
              <a:solidFill>
                <a:srgbClr val="B7BAC3"/>
              </a:solidFill>
              <a:latin typeface="Quattrocento Sans" panose="020B0502050000020003" pitchFamily="34" charset="0"/>
            </a:endParaRPr>
          </a:p>
        </p:txBody>
      </p:sp>
      <p:sp>
        <p:nvSpPr>
          <p:cNvPr id="101" name="Google Shape;101;p1"/>
          <p:cNvSpPr txBox="1"/>
          <p:nvPr/>
        </p:nvSpPr>
        <p:spPr>
          <a:xfrm>
            <a:off x="2258567" y="4544568"/>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25</a:t>
            </a:r>
            <a:endParaRPr/>
          </a:p>
        </p:txBody>
      </p:sp>
      <p:sp>
        <p:nvSpPr>
          <p:cNvPr id="102" name="Google Shape;102;p1"/>
          <p:cNvSpPr txBox="1"/>
          <p:nvPr/>
        </p:nvSpPr>
        <p:spPr>
          <a:xfrm>
            <a:off x="640080" y="4902688"/>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API / mois</a:t>
            </a:r>
            <a:endParaRPr sz="1050">
              <a:solidFill>
                <a:srgbClr val="B7BAC3"/>
              </a:solidFill>
              <a:latin typeface="Quattrocento Sans" panose="020B0502050000020003" pitchFamily="34" charset="0"/>
            </a:endParaRPr>
          </a:p>
        </p:txBody>
      </p:sp>
      <p:sp>
        <p:nvSpPr>
          <p:cNvPr id="103" name="Google Shape;103;p1"/>
          <p:cNvSpPr txBox="1"/>
          <p:nvPr/>
        </p:nvSpPr>
        <p:spPr>
          <a:xfrm>
            <a:off x="2258567" y="4902688"/>
            <a:ext cx="1143000" cy="161583"/>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u="none" strike="noStrike" cap="none">
                <a:solidFill>
                  <a:srgbClr val="FFFFFF"/>
                </a:solidFill>
                <a:latin typeface="Quattrocento Sans" panose="020B0502050000020003" pitchFamily="34" charset="0"/>
                <a:ea typeface="Quattrocento Sans"/>
                <a:cs typeface="Quattrocento Sans"/>
                <a:sym typeface="Quattrocento Sans"/>
              </a:rPr>
              <a:t>1 000</a:t>
            </a:r>
            <a:endParaRPr sz="1050" b="1" dirty="0">
              <a:solidFill>
                <a:srgbClr val="FFFFFF"/>
              </a:solidFill>
              <a:latin typeface="Quattrocento Sans" panose="020B0502050000020003" pitchFamily="34" charset="0"/>
            </a:endParaRPr>
          </a:p>
        </p:txBody>
      </p:sp>
      <p:sp>
        <p:nvSpPr>
          <p:cNvPr id="104" name="Google Shape;104;p1"/>
          <p:cNvSpPr txBox="1"/>
          <p:nvPr/>
        </p:nvSpPr>
        <p:spPr>
          <a:xfrm>
            <a:off x="640080" y="5195296"/>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Rapports ASM / mois</a:t>
            </a:r>
            <a:endParaRPr sz="1050">
              <a:solidFill>
                <a:srgbClr val="B7BAC3"/>
              </a:solidFill>
              <a:latin typeface="Quattrocento Sans" panose="020B0502050000020003" pitchFamily="34" charset="0"/>
            </a:endParaRPr>
          </a:p>
        </p:txBody>
      </p:sp>
      <p:sp>
        <p:nvSpPr>
          <p:cNvPr id="105" name="Google Shape;105;p1"/>
          <p:cNvSpPr txBox="1"/>
          <p:nvPr/>
        </p:nvSpPr>
        <p:spPr>
          <a:xfrm>
            <a:off x="2258567" y="5129784"/>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5</a:t>
            </a:r>
            <a:endParaRPr/>
          </a:p>
        </p:txBody>
      </p:sp>
      <p:sp>
        <p:nvSpPr>
          <p:cNvPr id="106" name="Google Shape;106;p1"/>
          <p:cNvSpPr txBox="1"/>
          <p:nvPr/>
        </p:nvSpPr>
        <p:spPr>
          <a:xfrm>
            <a:off x="640080" y="5487904"/>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Rapports identifiants / mois</a:t>
            </a:r>
            <a:endParaRPr sz="1050">
              <a:solidFill>
                <a:srgbClr val="B7BAC3"/>
              </a:solidFill>
              <a:latin typeface="Quattrocento Sans" panose="020B0502050000020003" pitchFamily="34" charset="0"/>
            </a:endParaRPr>
          </a:p>
        </p:txBody>
      </p:sp>
      <p:sp>
        <p:nvSpPr>
          <p:cNvPr id="107" name="Google Shape;107;p1"/>
          <p:cNvSpPr txBox="1"/>
          <p:nvPr/>
        </p:nvSpPr>
        <p:spPr>
          <a:xfrm>
            <a:off x="2258567" y="5422392"/>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5</a:t>
            </a:r>
            <a:endParaRPr/>
          </a:p>
        </p:txBody>
      </p:sp>
      <p:sp>
        <p:nvSpPr>
          <p:cNvPr id="108" name="Google Shape;108;p1"/>
          <p:cNvSpPr/>
          <p:nvPr/>
        </p:nvSpPr>
        <p:spPr>
          <a:xfrm>
            <a:off x="3831336" y="2697480"/>
            <a:ext cx="3246120" cy="324612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9" name="Google Shape;109;p1"/>
          <p:cNvSpPr/>
          <p:nvPr/>
        </p:nvSpPr>
        <p:spPr>
          <a:xfrm>
            <a:off x="3831336" y="2697480"/>
            <a:ext cx="91440" cy="3246120"/>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0" name="Google Shape;110;p1"/>
          <p:cNvSpPr txBox="1"/>
          <p:nvPr/>
        </p:nvSpPr>
        <p:spPr>
          <a:xfrm>
            <a:off x="4087368" y="2862072"/>
            <a:ext cx="2880360" cy="29260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600" b="1" i="0" u="none" strike="noStrike" cap="none">
                <a:solidFill>
                  <a:srgbClr val="FFFFFF"/>
                </a:solidFill>
                <a:latin typeface="Quattrocento Sans"/>
                <a:ea typeface="Quattrocento Sans"/>
                <a:cs typeface="Quattrocento Sans"/>
                <a:sym typeface="Quattrocento Sans"/>
              </a:rPr>
              <a:t>MSSP Large</a:t>
            </a:r>
            <a:endParaRPr/>
          </a:p>
        </p:txBody>
      </p:sp>
      <p:sp>
        <p:nvSpPr>
          <p:cNvPr id="111" name="Google Shape;111;p1"/>
          <p:cNvSpPr txBox="1"/>
          <p:nvPr/>
        </p:nvSpPr>
        <p:spPr>
          <a:xfrm>
            <a:off x="4087368" y="3154680"/>
            <a:ext cx="2880300" cy="200100"/>
          </a:xfrm>
          <a:prstGeom prst="rect">
            <a:avLst/>
          </a:prstGeom>
          <a:noFill/>
          <a:ln>
            <a:noFill/>
          </a:ln>
        </p:spPr>
        <p:txBody>
          <a:bodyPr spcFirstLastPara="1" wrap="square" lIns="0" tIns="0" rIns="0" bIns="0" anchor="t" anchorCtr="0">
            <a:spAutoFit/>
          </a:bodyPr>
          <a:lstStyle/>
          <a:p>
            <a:pPr lvl="0"/>
            <a:r>
              <a:rPr lang="en-US" sz="1300" b="1">
                <a:solidFill>
                  <a:srgbClr val="FFC72C"/>
                </a:solidFill>
                <a:latin typeface="Quattrocento Sans" panose="020B0502050000020003" pitchFamily="34" charset="0"/>
                <a:ea typeface="Quattrocento Sans"/>
                <a:cs typeface="Quattrocento Sans"/>
                <a:sym typeface="Quattrocento Sans"/>
              </a:rPr>
              <a:t>Prix sur demande</a:t>
            </a:r>
            <a:endParaRPr lang="en-US" sz="1300" b="1" dirty="0">
              <a:solidFill>
                <a:srgbClr val="FFC72C"/>
              </a:solidFill>
              <a:latin typeface="Quattrocento Sans" panose="020B0502050000020003" pitchFamily="34" charset="0"/>
            </a:endParaRPr>
          </a:p>
        </p:txBody>
      </p:sp>
      <p:sp>
        <p:nvSpPr>
          <p:cNvPr id="112" name="Google Shape;112;p1"/>
          <p:cNvSpPr txBox="1"/>
          <p:nvPr/>
        </p:nvSpPr>
        <p:spPr>
          <a:xfrm>
            <a:off x="4087368" y="3429000"/>
            <a:ext cx="2880360" cy="184666"/>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200" b="1" u="none" strike="noStrike" cap="none">
                <a:solidFill>
                  <a:srgbClr val="FFFFFF"/>
                </a:solidFill>
                <a:latin typeface="Quattrocento Sans" panose="020B0502050000020003" pitchFamily="34" charset="0"/>
                <a:ea typeface="Quattrocento Sans"/>
                <a:cs typeface="Quattrocento Sans"/>
                <a:sym typeface="Quattrocento Sans"/>
              </a:rPr>
              <a:t>Jusqu'à 200 clients / mois</a:t>
            </a:r>
            <a:endParaRPr sz="1200" b="1">
              <a:solidFill>
                <a:srgbClr val="FFFFFF"/>
              </a:solidFill>
              <a:latin typeface="Quattrocento Sans" panose="020B0502050000020003" pitchFamily="34" charset="0"/>
            </a:endParaRPr>
          </a:p>
        </p:txBody>
      </p:sp>
      <p:sp>
        <p:nvSpPr>
          <p:cNvPr id="113" name="Google Shape;113;p1"/>
          <p:cNvSpPr txBox="1"/>
          <p:nvPr/>
        </p:nvSpPr>
        <p:spPr>
          <a:xfrm>
            <a:off x="4087368" y="3703320"/>
            <a:ext cx="2880360" cy="185820"/>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MSSP établis et distributeurs.</a:t>
            </a:r>
            <a:endParaRPr sz="1050">
              <a:solidFill>
                <a:srgbClr val="B7BAC3"/>
              </a:solidFill>
              <a:latin typeface="Quattrocento Sans" panose="020B0502050000020003" pitchFamily="34" charset="0"/>
            </a:endParaRPr>
          </a:p>
        </p:txBody>
      </p:sp>
      <p:cxnSp>
        <p:nvCxnSpPr>
          <p:cNvPr id="114" name="Google Shape;114;p1"/>
          <p:cNvCxnSpPr/>
          <p:nvPr/>
        </p:nvCxnSpPr>
        <p:spPr>
          <a:xfrm>
            <a:off x="4087368" y="4142232"/>
            <a:ext cx="2788920" cy="0"/>
          </a:xfrm>
          <a:prstGeom prst="straightConnector1">
            <a:avLst/>
          </a:prstGeom>
          <a:noFill/>
          <a:ln w="12700" cap="flat" cmpd="sng">
            <a:solidFill>
              <a:srgbClr val="2A2C34"/>
            </a:solidFill>
            <a:prstDash val="solid"/>
            <a:round/>
            <a:headEnd type="none" w="sm" len="sm"/>
            <a:tailEnd type="none" w="sm" len="sm"/>
          </a:ln>
          <a:effectLst>
            <a:outerShdw blurRad="40000" dist="20000" dir="5400000" rotWithShape="0">
              <a:srgbClr val="000000">
                <a:alpha val="38039"/>
              </a:srgbClr>
            </a:outerShdw>
          </a:effectLst>
        </p:spPr>
      </p:cxnSp>
      <p:sp>
        <p:nvSpPr>
          <p:cNvPr id="115" name="Google Shape;115;p1"/>
          <p:cNvSpPr txBox="1"/>
          <p:nvPr/>
        </p:nvSpPr>
        <p:spPr>
          <a:xfrm>
            <a:off x="4087368" y="4317472"/>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Utilisateurs</a:t>
            </a:r>
            <a:endParaRPr sz="1050">
              <a:solidFill>
                <a:srgbClr val="B7BAC3"/>
              </a:solidFill>
              <a:latin typeface="Quattrocento Sans" panose="020B0502050000020003" pitchFamily="34" charset="0"/>
            </a:endParaRPr>
          </a:p>
        </p:txBody>
      </p:sp>
      <p:sp>
        <p:nvSpPr>
          <p:cNvPr id="116" name="Google Shape;116;p1"/>
          <p:cNvSpPr txBox="1"/>
          <p:nvPr/>
        </p:nvSpPr>
        <p:spPr>
          <a:xfrm>
            <a:off x="5705855" y="4251960"/>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50</a:t>
            </a:r>
            <a:endParaRPr/>
          </a:p>
        </p:txBody>
      </p:sp>
      <p:sp>
        <p:nvSpPr>
          <p:cNvPr id="117" name="Google Shape;117;p1"/>
          <p:cNvSpPr txBox="1"/>
          <p:nvPr/>
        </p:nvSpPr>
        <p:spPr>
          <a:xfrm>
            <a:off x="4087368" y="4610080"/>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Actifs</a:t>
            </a:r>
            <a:endParaRPr sz="1050">
              <a:solidFill>
                <a:srgbClr val="B7BAC3"/>
              </a:solidFill>
              <a:latin typeface="Quattrocento Sans" panose="020B0502050000020003" pitchFamily="34" charset="0"/>
            </a:endParaRPr>
          </a:p>
        </p:txBody>
      </p:sp>
      <p:sp>
        <p:nvSpPr>
          <p:cNvPr id="118" name="Google Shape;118;p1"/>
          <p:cNvSpPr txBox="1"/>
          <p:nvPr/>
        </p:nvSpPr>
        <p:spPr>
          <a:xfrm>
            <a:off x="5705855" y="4544568"/>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200</a:t>
            </a:r>
            <a:endParaRPr/>
          </a:p>
        </p:txBody>
      </p:sp>
      <p:sp>
        <p:nvSpPr>
          <p:cNvPr id="119" name="Google Shape;119;p1"/>
          <p:cNvSpPr txBox="1"/>
          <p:nvPr/>
        </p:nvSpPr>
        <p:spPr>
          <a:xfrm>
            <a:off x="4087368" y="4902688"/>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API / mois</a:t>
            </a:r>
            <a:endParaRPr sz="1050">
              <a:solidFill>
                <a:srgbClr val="B7BAC3"/>
              </a:solidFill>
              <a:latin typeface="Quattrocento Sans" panose="020B0502050000020003" pitchFamily="34" charset="0"/>
            </a:endParaRPr>
          </a:p>
        </p:txBody>
      </p:sp>
      <p:sp>
        <p:nvSpPr>
          <p:cNvPr id="120" name="Google Shape;120;p1"/>
          <p:cNvSpPr txBox="1"/>
          <p:nvPr/>
        </p:nvSpPr>
        <p:spPr>
          <a:xfrm>
            <a:off x="5705855" y="4902688"/>
            <a:ext cx="1143000" cy="161583"/>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u="none" strike="noStrike" cap="none">
                <a:solidFill>
                  <a:srgbClr val="FFFFFF"/>
                </a:solidFill>
                <a:latin typeface="Quattrocento Sans" panose="020B0502050000020003" pitchFamily="34" charset="0"/>
                <a:ea typeface="Quattrocento Sans"/>
                <a:cs typeface="Quattrocento Sans"/>
                <a:sym typeface="Quattrocento Sans"/>
              </a:rPr>
              <a:t>50 000</a:t>
            </a:r>
            <a:endParaRPr sz="1050" b="1">
              <a:solidFill>
                <a:srgbClr val="FFFFFF"/>
              </a:solidFill>
              <a:latin typeface="Quattrocento Sans" panose="020B0502050000020003" pitchFamily="34" charset="0"/>
            </a:endParaRPr>
          </a:p>
        </p:txBody>
      </p:sp>
      <p:sp>
        <p:nvSpPr>
          <p:cNvPr id="121" name="Google Shape;121;p1"/>
          <p:cNvSpPr txBox="1"/>
          <p:nvPr/>
        </p:nvSpPr>
        <p:spPr>
          <a:xfrm>
            <a:off x="4087368" y="5195296"/>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Rapports ASM / mois</a:t>
            </a:r>
            <a:endParaRPr sz="1050">
              <a:solidFill>
                <a:srgbClr val="B7BAC3"/>
              </a:solidFill>
              <a:latin typeface="Quattrocento Sans" panose="020B0502050000020003" pitchFamily="34" charset="0"/>
            </a:endParaRPr>
          </a:p>
        </p:txBody>
      </p:sp>
      <p:sp>
        <p:nvSpPr>
          <p:cNvPr id="122" name="Google Shape;122;p1"/>
          <p:cNvSpPr txBox="1"/>
          <p:nvPr/>
        </p:nvSpPr>
        <p:spPr>
          <a:xfrm>
            <a:off x="5705855" y="5129784"/>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15</a:t>
            </a:r>
            <a:endParaRPr/>
          </a:p>
        </p:txBody>
      </p:sp>
      <p:sp>
        <p:nvSpPr>
          <p:cNvPr id="123" name="Google Shape;123;p1"/>
          <p:cNvSpPr txBox="1"/>
          <p:nvPr/>
        </p:nvSpPr>
        <p:spPr>
          <a:xfrm>
            <a:off x="4087368" y="5487904"/>
            <a:ext cx="1737360" cy="161583"/>
          </a:xfrm>
          <a:prstGeom prst="rect">
            <a:avLst/>
          </a:prstGeom>
          <a:noFill/>
          <a:ln>
            <a:noFill/>
          </a:ln>
        </p:spPr>
        <p:txBody>
          <a:bodyPr spcFirstLastPara="1" wrap="square" lIns="0" tIns="0" rIns="0" bIns="0" anchor="ctr" anchorCtr="0">
            <a:spAutoFit/>
          </a:bodyPr>
          <a:lstStyle/>
          <a:p>
            <a:pPr marL="0" marR="0" lvl="0" indent="0" algn="l" rtl="0">
              <a:lnSpc>
                <a:spcPct val="100000"/>
              </a:lnSpc>
              <a:spcBef>
                <a:spcPts val="0"/>
              </a:spcBef>
              <a:spcAft>
                <a:spcPts val="0"/>
              </a:spcAft>
              <a:buNone/>
            </a:pPr>
            <a:r>
              <a:rPr lang="en-US" sz="1050" u="none" strike="noStrike" cap="none">
                <a:solidFill>
                  <a:srgbClr val="B7BAC3"/>
                </a:solidFill>
                <a:latin typeface="Quattrocento Sans" panose="020B0502050000020003" pitchFamily="34" charset="0"/>
                <a:ea typeface="Quattrocento Sans"/>
                <a:cs typeface="Quattrocento Sans"/>
                <a:sym typeface="Quattrocento Sans"/>
              </a:rPr>
              <a:t>Rapports identifiants / mois</a:t>
            </a:r>
            <a:endParaRPr sz="1050">
              <a:solidFill>
                <a:srgbClr val="B7BAC3"/>
              </a:solidFill>
              <a:latin typeface="Quattrocento Sans" panose="020B0502050000020003" pitchFamily="34" charset="0"/>
            </a:endParaRPr>
          </a:p>
        </p:txBody>
      </p:sp>
      <p:sp>
        <p:nvSpPr>
          <p:cNvPr id="124" name="Google Shape;124;p1"/>
          <p:cNvSpPr txBox="1"/>
          <p:nvPr/>
        </p:nvSpPr>
        <p:spPr>
          <a:xfrm>
            <a:off x="5705855" y="5422392"/>
            <a:ext cx="1143000" cy="292608"/>
          </a:xfrm>
          <a:prstGeom prst="rect">
            <a:avLst/>
          </a:prstGeom>
          <a:noFill/>
          <a:ln>
            <a:noFill/>
          </a:ln>
        </p:spPr>
        <p:txBody>
          <a:bodyPr spcFirstLastPara="1" wrap="square" lIns="0" tIns="0" rIns="0" bIns="0" anchor="ctr" anchorCtr="0">
            <a:spAutoFit/>
          </a:bodyPr>
          <a:lstStyle/>
          <a:p>
            <a:pPr marL="0" marR="0" lvl="0" indent="0" algn="r" rtl="0">
              <a:lnSpc>
                <a:spcPct val="100000"/>
              </a:lnSpc>
              <a:spcBef>
                <a:spcPts val="0"/>
              </a:spcBef>
              <a:spcAft>
                <a:spcPts val="0"/>
              </a:spcAft>
              <a:buNone/>
            </a:pPr>
            <a:r>
              <a:rPr lang="en-US" sz="1050" b="1" i="0" u="none" strike="noStrike" cap="none">
                <a:solidFill>
                  <a:srgbClr val="FFFFFF"/>
                </a:solidFill>
                <a:latin typeface="Quattrocento Sans"/>
                <a:ea typeface="Quattrocento Sans"/>
                <a:cs typeface="Quattrocento Sans"/>
                <a:sym typeface="Quattrocento Sans"/>
              </a:rPr>
              <a:t>30</a:t>
            </a:r>
            <a:endParaRPr/>
          </a:p>
        </p:txBody>
      </p:sp>
      <p:sp>
        <p:nvSpPr>
          <p:cNvPr id="125" name="Google Shape;125;p1"/>
          <p:cNvSpPr txBox="1"/>
          <p:nvPr/>
        </p:nvSpPr>
        <p:spPr>
          <a:xfrm>
            <a:off x="384048" y="6080760"/>
            <a:ext cx="3657600"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000" b="1" u="none" strike="noStrike" cap="none">
                <a:solidFill>
                  <a:srgbClr val="FFC72C"/>
                </a:solidFill>
                <a:latin typeface="Quattrocento Sans" panose="020B0502050000020003" pitchFamily="34" charset="0"/>
                <a:ea typeface="Quattrocento Sans"/>
                <a:cs typeface="Quattrocento Sans"/>
                <a:sym typeface="Quattrocento Sans"/>
              </a:rPr>
              <a:t>FONCTIONNEMENT DE LA LICENCE</a:t>
            </a:r>
            <a:endParaRPr sz="1000" b="1">
              <a:solidFill>
                <a:srgbClr val="FFC72C"/>
              </a:solidFill>
              <a:latin typeface="Quattrocento Sans" panose="020B0502050000020003" pitchFamily="34" charset="0"/>
            </a:endParaRPr>
          </a:p>
        </p:txBody>
      </p:sp>
      <p:sp>
        <p:nvSpPr>
          <p:cNvPr id="126" name="Google Shape;126;p1"/>
          <p:cNvSpPr txBox="1"/>
          <p:nvPr/>
        </p:nvSpPr>
        <p:spPr>
          <a:xfrm>
            <a:off x="384048" y="6373368"/>
            <a:ext cx="6791904" cy="849463"/>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fr-FR" sz="1150" u="none" strike="noStrike" cap="none">
                <a:solidFill>
                  <a:srgbClr val="B7BAC3"/>
                </a:solidFill>
                <a:latin typeface="Quattrocento Sans" panose="020B0502050000020003" pitchFamily="34" charset="0"/>
                <a:ea typeface="Quattrocento Sans"/>
                <a:cs typeface="Quattrocento Sans"/>
                <a:sym typeface="Quattrocento Sans"/>
              </a:rPr>
              <a:t>Utilisez-la pour tout actif ou client – sans préinscription ni validation. Créez des alertes et des rapports dans votre propre tenant et opérez comme un service. Si le client final veut son propre accès, créez un tenant depuis votre tableau de bord et associez une licence client final : vous devenez revendeur avec 40 % de remise sur le prix catalogue (pricing.darknetsearch.com/?seg=end).</a:t>
            </a:r>
            <a:endParaRPr sz="1150">
              <a:solidFill>
                <a:srgbClr val="B7BAC3"/>
              </a:solidFill>
              <a:latin typeface="Quattrocento Sans" panose="020B0502050000020003" pitchFamily="34" charset="0"/>
            </a:endParaRPr>
          </a:p>
        </p:txBody>
      </p:sp>
      <p:sp>
        <p:nvSpPr>
          <p:cNvPr id="127" name="Google Shape;127;p1"/>
          <p:cNvSpPr/>
          <p:nvPr/>
        </p:nvSpPr>
        <p:spPr>
          <a:xfrm>
            <a:off x="384048" y="7269480"/>
            <a:ext cx="6791904" cy="141732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8" name="Google Shape;128;p1"/>
          <p:cNvSpPr txBox="1"/>
          <p:nvPr/>
        </p:nvSpPr>
        <p:spPr>
          <a:xfrm>
            <a:off x="640080" y="7434072"/>
            <a:ext cx="6334704"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fr-FR" sz="1000" b="1" u="none" strike="noStrike" cap="none">
                <a:solidFill>
                  <a:srgbClr val="FFC72C"/>
                </a:solidFill>
                <a:latin typeface="Quattrocento Sans" panose="020B0502050000020003" pitchFamily="34" charset="0"/>
                <a:ea typeface="Quattrocento Sans"/>
                <a:cs typeface="Quattrocento Sans"/>
                <a:sym typeface="Quattrocento Sans"/>
              </a:rPr>
              <a:t>RECHERCHE ILLIMITÉE  ·  LES DEUX MODÈLES</a:t>
            </a:r>
            <a:endParaRPr sz="1000" b="1">
              <a:solidFill>
                <a:srgbClr val="FFC72C"/>
              </a:solidFill>
              <a:latin typeface="Quattrocento Sans" panose="020B0502050000020003" pitchFamily="34" charset="0"/>
            </a:endParaRPr>
          </a:p>
        </p:txBody>
      </p:sp>
      <p:sp>
        <p:nvSpPr>
          <p:cNvPr id="129" name="Google Shape;129;p1"/>
          <p:cNvSpPr txBox="1"/>
          <p:nvPr/>
        </p:nvSpPr>
        <p:spPr>
          <a:xfrm>
            <a:off x="640080" y="7726680"/>
            <a:ext cx="6334704" cy="835357"/>
          </a:xfrm>
          <a:prstGeom prst="rect">
            <a:avLst/>
          </a:prstGeom>
          <a:noFill/>
          <a:ln>
            <a:noFill/>
          </a:ln>
        </p:spPr>
        <p:txBody>
          <a:bodyPr spcFirstLastPara="1" wrap="square" lIns="0" tIns="0" rIns="0" bIns="0" anchor="t" anchorCtr="0">
            <a:spAutoFit/>
          </a:bodyPr>
          <a:lstStyle/>
          <a:p>
            <a:pPr marL="0" marR="0" lvl="0" indent="0" algn="l" rtl="0">
              <a:lnSpc>
                <a:spcPct val="118000"/>
              </a:lnSpc>
              <a:spcBef>
                <a:spcPts val="0"/>
              </a:spcBef>
              <a:spcAft>
                <a:spcPts val="0"/>
              </a:spcAft>
              <a:buNone/>
            </a:pPr>
            <a:r>
              <a:rPr lang="fr-FR" sz="1150" u="none" strike="noStrike" cap="none">
                <a:solidFill>
                  <a:srgbClr val="B7BAC3"/>
                </a:solidFill>
                <a:latin typeface="Quattrocento Sans" panose="020B0502050000020003" pitchFamily="34" charset="0"/>
                <a:ea typeface="Quattrocento Sans"/>
                <a:cs typeface="Quattrocento Sans"/>
                <a:sym typeface="Quattrocento Sans"/>
              </a:rPr>
              <a:t>Quick search et Expert search sont illimitées dans le tableau de bord (limites de débit d'usage raisonnable). Recherchez tout type d'actif, pour autant de clients que vous voulez, et exportez les Raw Data. L'énumération avant-vente, les pentests et les autres recherches ponctuelles n'entraînent aucun coût supplémentaire.</a:t>
            </a:r>
            <a:endParaRPr sz="1150">
              <a:solidFill>
                <a:srgbClr val="B7BAC3"/>
              </a:solidFill>
              <a:latin typeface="Quattrocento Sans" panose="020B0502050000020003" pitchFamily="34" charset="0"/>
            </a:endParaRPr>
          </a:p>
        </p:txBody>
      </p:sp>
      <p:sp>
        <p:nvSpPr>
          <p:cNvPr id="130" name="Google Shape;130;p1"/>
          <p:cNvSpPr txBox="1"/>
          <p:nvPr/>
        </p:nvSpPr>
        <p:spPr>
          <a:xfrm>
            <a:off x="384048" y="10012680"/>
            <a:ext cx="5029200" cy="22860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00" b="0" i="0" u="none" strike="noStrike" cap="none">
                <a:solidFill>
                  <a:srgbClr val="6E727E"/>
                </a:solidFill>
                <a:latin typeface="Quattrocento Sans"/>
                <a:ea typeface="Quattrocento Sans"/>
                <a:cs typeface="Quattrocento Sans"/>
                <a:sym typeface="Quattrocento Sans"/>
              </a:rPr>
              <a:t>darknetsearch.com     ·     pricing.darknetsearch.com/?seg=mssp</a:t>
            </a:r>
            <a:endParaRPr/>
          </a:p>
        </p:txBody>
      </p:sp>
      <p:sp>
        <p:nvSpPr>
          <p:cNvPr id="131" name="Google Shape;131;p1"/>
          <p:cNvSpPr txBox="1"/>
          <p:nvPr/>
        </p:nvSpPr>
        <p:spPr>
          <a:xfrm>
            <a:off x="6691320" y="10012680"/>
            <a:ext cx="457200" cy="228600"/>
          </a:xfrm>
          <a:prstGeom prst="rect">
            <a:avLst/>
          </a:prstGeom>
          <a:noFill/>
          <a:ln>
            <a:noFill/>
          </a:ln>
        </p:spPr>
        <p:txBody>
          <a:bodyPr spcFirstLastPara="1" wrap="square" lIns="0" tIns="0" rIns="0" bIns="0" anchor="t" anchorCtr="0">
            <a:spAutoFit/>
          </a:bodyPr>
          <a:lstStyle/>
          <a:p>
            <a:pPr marL="0" marR="0" lvl="0" indent="0" algn="r" rtl="0">
              <a:lnSpc>
                <a:spcPct val="100000"/>
              </a:lnSpc>
              <a:spcBef>
                <a:spcPts val="0"/>
              </a:spcBef>
              <a:spcAft>
                <a:spcPts val="0"/>
              </a:spcAft>
              <a:buNone/>
            </a:pPr>
            <a:r>
              <a:rPr lang="en-US" sz="900" b="0" i="0" u="none" strike="noStrike" cap="none">
                <a:solidFill>
                  <a:srgbClr val="6E727E"/>
                </a:solidFill>
                <a:latin typeface="Quattrocento Sans"/>
                <a:ea typeface="Quattrocento Sans"/>
                <a:cs typeface="Quattrocento Sans"/>
                <a:sym typeface="Quattrocento Sans"/>
              </a:rPr>
              <a:t>01</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B0B0F"/>
        </a:solidFill>
        <a:effectLst/>
      </p:bgPr>
    </p:bg>
    <p:spTree>
      <p:nvGrpSpPr>
        <p:cNvPr id="1" name="Shape 135"/>
        <p:cNvGrpSpPr/>
        <p:nvPr/>
      </p:nvGrpSpPr>
      <p:grpSpPr>
        <a:xfrm>
          <a:off x="0" y="0"/>
          <a:ext cx="0" cy="0"/>
          <a:chOff x="0" y="0"/>
          <a:chExt cx="0" cy="0"/>
        </a:xfrm>
      </p:grpSpPr>
      <p:sp>
        <p:nvSpPr>
          <p:cNvPr id="136" name="Google Shape;136;p2"/>
          <p:cNvSpPr/>
          <p:nvPr/>
        </p:nvSpPr>
        <p:spPr>
          <a:xfrm>
            <a:off x="0" y="0"/>
            <a:ext cx="7560000" cy="50800"/>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37" name="Google Shape;137;p2"/>
          <p:cNvSpPr txBox="1"/>
          <p:nvPr/>
        </p:nvSpPr>
        <p:spPr>
          <a:xfrm>
            <a:off x="384048" y="256032"/>
            <a:ext cx="6791904" cy="13849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00" b="1" u="none" strike="noStrike" cap="none">
                <a:solidFill>
                  <a:srgbClr val="FFC72C"/>
                </a:solidFill>
                <a:latin typeface="Quattrocento Sans" panose="020B0502050000020003" pitchFamily="34" charset="0"/>
                <a:ea typeface="Quattrocento Sans"/>
                <a:cs typeface="Quattrocento Sans"/>
                <a:sym typeface="Quattrocento Sans"/>
              </a:rPr>
              <a:t>KADUU  ·  FLYER PARTENAIRES</a:t>
            </a:r>
            <a:endParaRPr sz="900" b="1">
              <a:solidFill>
                <a:srgbClr val="FFC72C"/>
              </a:solidFill>
              <a:latin typeface="Quattrocento Sans" panose="020B0502050000020003" pitchFamily="34" charset="0"/>
            </a:endParaRPr>
          </a:p>
        </p:txBody>
      </p:sp>
      <p:sp>
        <p:nvSpPr>
          <p:cNvPr id="138" name="Google Shape;138;p2"/>
          <p:cNvSpPr txBox="1"/>
          <p:nvPr/>
        </p:nvSpPr>
        <p:spPr>
          <a:xfrm>
            <a:off x="384048" y="475488"/>
            <a:ext cx="6791904" cy="369332"/>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2400" b="1" u="none" strike="noStrike" cap="none">
                <a:solidFill>
                  <a:srgbClr val="FFFFFF"/>
                </a:solidFill>
                <a:latin typeface="Quattrocento Sans" panose="020B0502050000020003" pitchFamily="34" charset="0"/>
                <a:ea typeface="Quattrocento Sans"/>
                <a:cs typeface="Quattrocento Sans"/>
                <a:sym typeface="Quattrocento Sans"/>
              </a:rPr>
              <a:t>Comment exploiter Kaduu</a:t>
            </a:r>
            <a:endParaRPr sz="2400" b="1">
              <a:solidFill>
                <a:srgbClr val="FFFFFF"/>
              </a:solidFill>
              <a:latin typeface="Quattrocento Sans" panose="020B0502050000020003" pitchFamily="34" charset="0"/>
            </a:endParaRPr>
          </a:p>
        </p:txBody>
      </p:sp>
      <p:sp>
        <p:nvSpPr>
          <p:cNvPr id="139" name="Google Shape;139;p2"/>
          <p:cNvSpPr/>
          <p:nvPr/>
        </p:nvSpPr>
        <p:spPr>
          <a:xfrm>
            <a:off x="384048" y="1097280"/>
            <a:ext cx="6791904" cy="1298448"/>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0" name="Google Shape;140;p2"/>
          <p:cNvSpPr/>
          <p:nvPr/>
        </p:nvSpPr>
        <p:spPr>
          <a:xfrm>
            <a:off x="384048" y="1097280"/>
            <a:ext cx="91440" cy="1298448"/>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1" name="Google Shape;141;p2"/>
          <p:cNvSpPr txBox="1"/>
          <p:nvPr/>
        </p:nvSpPr>
        <p:spPr>
          <a:xfrm>
            <a:off x="640080" y="1243584"/>
            <a:ext cx="365760" cy="32004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800" b="1" i="0" u="none" strike="noStrike" cap="none">
                <a:solidFill>
                  <a:srgbClr val="FFC72C"/>
                </a:solidFill>
                <a:latin typeface="Quattrocento Sans"/>
                <a:ea typeface="Quattrocento Sans"/>
                <a:cs typeface="Quattrocento Sans"/>
                <a:sym typeface="Quattrocento Sans"/>
              </a:rPr>
              <a:t>A</a:t>
            </a:r>
            <a:endParaRPr/>
          </a:p>
        </p:txBody>
      </p:sp>
      <p:sp>
        <p:nvSpPr>
          <p:cNvPr id="142" name="Google Shape;142;p2"/>
          <p:cNvSpPr txBox="1"/>
          <p:nvPr/>
        </p:nvSpPr>
        <p:spPr>
          <a:xfrm>
            <a:off x="1024128" y="1261872"/>
            <a:ext cx="5669280" cy="21544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b="1" u="none" strike="noStrike" cap="none">
                <a:solidFill>
                  <a:srgbClr val="FFFFFF"/>
                </a:solidFill>
                <a:latin typeface="Quattrocento Sans" panose="020B0502050000020003" pitchFamily="34" charset="0"/>
                <a:ea typeface="Quattrocento Sans"/>
                <a:cs typeface="Quattrocento Sans"/>
                <a:sym typeface="Quattrocento Sans"/>
              </a:rPr>
              <a:t>Avant-vente</a:t>
            </a:r>
            <a:endParaRPr b="1">
              <a:solidFill>
                <a:srgbClr val="FFFFFF"/>
              </a:solidFill>
              <a:latin typeface="Quattrocento Sans" panose="020B0502050000020003" pitchFamily="34" charset="0"/>
            </a:endParaRPr>
          </a:p>
        </p:txBody>
      </p:sp>
      <p:sp>
        <p:nvSpPr>
          <p:cNvPr id="143" name="Google Shape;143;p2"/>
          <p:cNvSpPr txBox="1"/>
          <p:nvPr/>
        </p:nvSpPr>
        <p:spPr>
          <a:xfrm>
            <a:off x="1024128" y="1572768"/>
            <a:ext cx="5669280" cy="778675"/>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fr-FR" sz="1100" u="none" strike="noStrike" cap="none">
                <a:solidFill>
                  <a:srgbClr val="B7BAC3"/>
                </a:solidFill>
                <a:latin typeface="Quattrocento Sans" panose="020B0502050000020003" pitchFamily="34" charset="0"/>
                <a:ea typeface="Quattrocento Sans"/>
                <a:cs typeface="Quattrocento Sans"/>
                <a:sym typeface="Quattrocento Sans"/>
              </a:rPr>
              <a:t>Les recherches ponctuelles montrent si des données sont déjà exposées. Les clients finaux ne peuvent pas exploiter des dumps bruts : envoyez un rapport de surface d'attaque en marque blanche : actifs exposés, niveau de risque, vue de l'organisation par un pirate. Cet aperçu vend le contrat récurrent.</a:t>
            </a:r>
            <a:endParaRPr sz="1100">
              <a:solidFill>
                <a:srgbClr val="B7BAC3"/>
              </a:solidFill>
              <a:latin typeface="Quattrocento Sans" panose="020B0502050000020003" pitchFamily="34" charset="0"/>
            </a:endParaRPr>
          </a:p>
        </p:txBody>
      </p:sp>
      <p:sp>
        <p:nvSpPr>
          <p:cNvPr id="144" name="Google Shape;144;p2"/>
          <p:cNvSpPr/>
          <p:nvPr/>
        </p:nvSpPr>
        <p:spPr>
          <a:xfrm>
            <a:off x="384048" y="2514600"/>
            <a:ext cx="6791904" cy="1298448"/>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5" name="Google Shape;145;p2"/>
          <p:cNvSpPr/>
          <p:nvPr/>
        </p:nvSpPr>
        <p:spPr>
          <a:xfrm>
            <a:off x="384048" y="2514600"/>
            <a:ext cx="91440" cy="1298448"/>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6" name="Google Shape;146;p2"/>
          <p:cNvSpPr txBox="1"/>
          <p:nvPr/>
        </p:nvSpPr>
        <p:spPr>
          <a:xfrm>
            <a:off x="640080" y="2660904"/>
            <a:ext cx="365760" cy="32004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800" b="1" i="0" u="none" strike="noStrike" cap="none">
                <a:solidFill>
                  <a:srgbClr val="FFC72C"/>
                </a:solidFill>
                <a:latin typeface="Quattrocento Sans"/>
                <a:ea typeface="Quattrocento Sans"/>
                <a:cs typeface="Quattrocento Sans"/>
                <a:sym typeface="Quattrocento Sans"/>
              </a:rPr>
              <a:t>B</a:t>
            </a:r>
            <a:endParaRPr/>
          </a:p>
        </p:txBody>
      </p:sp>
      <p:sp>
        <p:nvSpPr>
          <p:cNvPr id="147" name="Google Shape;147;p2"/>
          <p:cNvSpPr txBox="1"/>
          <p:nvPr/>
        </p:nvSpPr>
        <p:spPr>
          <a:xfrm>
            <a:off x="1024128" y="2679192"/>
            <a:ext cx="5669280" cy="21544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b="1" u="none" strike="noStrike" cap="none">
                <a:solidFill>
                  <a:srgbClr val="FFFFFF"/>
                </a:solidFill>
                <a:latin typeface="Quattrocento Sans" panose="020B0502050000020003" pitchFamily="34" charset="0"/>
                <a:ea typeface="Quattrocento Sans"/>
                <a:cs typeface="Quattrocento Sans"/>
                <a:sym typeface="Quattrocento Sans"/>
              </a:rPr>
              <a:t>Rapports continus</a:t>
            </a:r>
            <a:endParaRPr b="1">
              <a:solidFill>
                <a:srgbClr val="FFFFFF"/>
              </a:solidFill>
              <a:latin typeface="Quattrocento Sans" panose="020B0502050000020003" pitchFamily="34" charset="0"/>
            </a:endParaRPr>
          </a:p>
        </p:txBody>
      </p:sp>
      <p:sp>
        <p:nvSpPr>
          <p:cNvPr id="148" name="Google Shape;148;p2"/>
          <p:cNvSpPr txBox="1"/>
          <p:nvPr/>
        </p:nvSpPr>
        <p:spPr>
          <a:xfrm>
            <a:off x="1024128" y="2990088"/>
            <a:ext cx="5669280" cy="389337"/>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fr-FR" sz="1100" u="none" strike="noStrike" cap="none">
                <a:solidFill>
                  <a:srgbClr val="B7BAC3"/>
                </a:solidFill>
                <a:latin typeface="Quattrocento Sans" panose="020B0502050000020003" pitchFamily="34" charset="0"/>
                <a:ea typeface="Quattrocento Sans"/>
                <a:cs typeface="Quattrocento Sans"/>
                <a:sym typeface="Quattrocento Sans"/>
              </a:rPr>
              <a:t>Rapports comparatifs mensuels pour le client. Ce qui a changé, ce qui est nouveau, ce qui reste à traiter. Même présentation en marque blanche, désormais en service récurrent.</a:t>
            </a:r>
            <a:endParaRPr sz="1100">
              <a:solidFill>
                <a:srgbClr val="B7BAC3"/>
              </a:solidFill>
              <a:latin typeface="Quattrocento Sans" panose="020B0502050000020003" pitchFamily="34" charset="0"/>
            </a:endParaRPr>
          </a:p>
        </p:txBody>
      </p:sp>
      <p:sp>
        <p:nvSpPr>
          <p:cNvPr id="149" name="Google Shape;149;p2"/>
          <p:cNvSpPr/>
          <p:nvPr/>
        </p:nvSpPr>
        <p:spPr>
          <a:xfrm>
            <a:off x="384048" y="3931920"/>
            <a:ext cx="6791904" cy="1298448"/>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0" name="Google Shape;150;p2"/>
          <p:cNvSpPr/>
          <p:nvPr/>
        </p:nvSpPr>
        <p:spPr>
          <a:xfrm>
            <a:off x="384048" y="3931920"/>
            <a:ext cx="91440" cy="1298448"/>
          </a:xfrm>
          <a:prstGeom prst="rect">
            <a:avLst/>
          </a:prstGeom>
          <a:solidFill>
            <a:srgbClr val="FFC72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1" name="Google Shape;151;p2"/>
          <p:cNvSpPr txBox="1"/>
          <p:nvPr/>
        </p:nvSpPr>
        <p:spPr>
          <a:xfrm>
            <a:off x="640080" y="4078224"/>
            <a:ext cx="365760" cy="320040"/>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800" b="1" i="0" u="none" strike="noStrike" cap="none">
                <a:solidFill>
                  <a:srgbClr val="FFC72C"/>
                </a:solidFill>
                <a:latin typeface="Quattrocento Sans"/>
                <a:ea typeface="Quattrocento Sans"/>
                <a:cs typeface="Quattrocento Sans"/>
                <a:sym typeface="Quattrocento Sans"/>
              </a:rPr>
              <a:t>C</a:t>
            </a:r>
            <a:endParaRPr/>
          </a:p>
        </p:txBody>
      </p:sp>
      <p:sp>
        <p:nvSpPr>
          <p:cNvPr id="152" name="Google Shape;152;p2"/>
          <p:cNvSpPr txBox="1"/>
          <p:nvPr/>
        </p:nvSpPr>
        <p:spPr>
          <a:xfrm>
            <a:off x="1024128" y="4096512"/>
            <a:ext cx="5669280" cy="21544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b="1" u="none" strike="noStrike" cap="none">
                <a:solidFill>
                  <a:srgbClr val="FFFFFF"/>
                </a:solidFill>
                <a:latin typeface="Quattrocento Sans" panose="020B0502050000020003" pitchFamily="34" charset="0"/>
                <a:ea typeface="Quattrocento Sans"/>
                <a:cs typeface="Quattrocento Sans"/>
                <a:sym typeface="Quattrocento Sans"/>
              </a:rPr>
              <a:t>Surveillance quotidienne</a:t>
            </a:r>
            <a:endParaRPr b="1">
              <a:solidFill>
                <a:srgbClr val="FFFFFF"/>
              </a:solidFill>
              <a:latin typeface="Quattrocento Sans" panose="020B0502050000020003" pitchFamily="34" charset="0"/>
            </a:endParaRPr>
          </a:p>
        </p:txBody>
      </p:sp>
      <p:sp>
        <p:nvSpPr>
          <p:cNvPr id="153" name="Google Shape;153;p2"/>
          <p:cNvSpPr txBox="1"/>
          <p:nvPr/>
        </p:nvSpPr>
        <p:spPr>
          <a:xfrm>
            <a:off x="1024128" y="4407408"/>
            <a:ext cx="5669280" cy="389337"/>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None/>
            </a:pPr>
            <a:r>
              <a:rPr lang="fr-FR" sz="1100" u="none" strike="noStrike" cap="none">
                <a:solidFill>
                  <a:srgbClr val="B7BAC3"/>
                </a:solidFill>
                <a:latin typeface="Quattrocento Sans" panose="020B0502050000020003" pitchFamily="34" charset="0"/>
                <a:ea typeface="Quattrocento Sans"/>
                <a:cs typeface="Quattrocento Sans"/>
                <a:sym typeface="Quattrocento Sans"/>
              </a:rPr>
              <a:t>Surveillance continue du darknet avec alertes quotidiennes via tableau de bord, e-mail ou API. C'est le service managé qui fait suite à l'aperçu.</a:t>
            </a:r>
            <a:endParaRPr sz="1100">
              <a:solidFill>
                <a:srgbClr val="B7BAC3"/>
              </a:solidFill>
              <a:latin typeface="Quattrocento Sans" panose="020B0502050000020003" pitchFamily="34" charset="0"/>
            </a:endParaRPr>
          </a:p>
        </p:txBody>
      </p:sp>
      <p:sp>
        <p:nvSpPr>
          <p:cNvPr id="154" name="Google Shape;154;p2"/>
          <p:cNvSpPr/>
          <p:nvPr/>
        </p:nvSpPr>
        <p:spPr>
          <a:xfrm>
            <a:off x="384048" y="5394960"/>
            <a:ext cx="6791904" cy="141732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55" name="Google Shape;155;p2"/>
          <p:cNvSpPr txBox="1"/>
          <p:nvPr/>
        </p:nvSpPr>
        <p:spPr>
          <a:xfrm>
            <a:off x="640080" y="5541264"/>
            <a:ext cx="6334704"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fr-FR" sz="1000" b="1" u="none" strike="noStrike" cap="none">
                <a:solidFill>
                  <a:srgbClr val="FFC72C"/>
                </a:solidFill>
                <a:latin typeface="Quattrocento Sans" panose="020B0502050000020003" pitchFamily="34" charset="0"/>
                <a:ea typeface="Quattrocento Sans"/>
                <a:cs typeface="Quattrocento Sans"/>
                <a:sym typeface="Quattrocento Sans"/>
              </a:rPr>
              <a:t>REVENDEUR  ·  −40 % SUR LE PRIX CATALOGUE CLIENT FINAL</a:t>
            </a:r>
            <a:endParaRPr sz="1000" b="1">
              <a:solidFill>
                <a:srgbClr val="FFC72C"/>
              </a:solidFill>
              <a:latin typeface="Quattrocento Sans" panose="020B0502050000020003" pitchFamily="34" charset="0"/>
            </a:endParaRPr>
          </a:p>
        </p:txBody>
      </p:sp>
      <p:sp>
        <p:nvSpPr>
          <p:cNvPr id="156" name="Google Shape;156;p2"/>
          <p:cNvSpPr txBox="1"/>
          <p:nvPr/>
        </p:nvSpPr>
        <p:spPr>
          <a:xfrm>
            <a:off x="640080" y="5833872"/>
            <a:ext cx="6334800" cy="626518"/>
          </a:xfrm>
          <a:prstGeom prst="rect">
            <a:avLst/>
          </a:prstGeom>
          <a:noFill/>
          <a:ln>
            <a:noFill/>
          </a:ln>
        </p:spPr>
        <p:txBody>
          <a:bodyPr spcFirstLastPara="1" wrap="square" lIns="0" tIns="0" rIns="0" bIns="0" anchor="t" anchorCtr="0">
            <a:spAutoFit/>
          </a:bodyPr>
          <a:lstStyle/>
          <a:p>
            <a:pPr marL="0" marR="0" lvl="0" indent="0" algn="l" rtl="0">
              <a:lnSpc>
                <a:spcPct val="118000"/>
              </a:lnSpc>
              <a:spcBef>
                <a:spcPts val="0"/>
              </a:spcBef>
              <a:spcAft>
                <a:spcPts val="0"/>
              </a:spcAft>
              <a:buNone/>
            </a:pPr>
            <a:r>
              <a:rPr lang="fr-FR" sz="1150" u="none" strike="noStrike" cap="none">
                <a:solidFill>
                  <a:srgbClr val="B7BAC3"/>
                </a:solidFill>
                <a:latin typeface="Quattrocento Sans" panose="020B0502050000020003" pitchFamily="34" charset="0"/>
                <a:ea typeface="Quattrocento Sans"/>
                <a:cs typeface="Quattrocento Sans"/>
                <a:sym typeface="Quattrocento Sans"/>
              </a:rPr>
              <a:t>Les petites, moyennes et grandes organisations ont chacune leur prix catalogue client final ; vos 40 % s'appliquent à tous. Les remises de durée (1 an −5 %, 2 ans −10 %, 3 ans −15 %) s'appliquent au tarif public. Prix actuels : pricing.darknetsearch.com/?seg=end</a:t>
            </a:r>
            <a:endParaRPr sz="1150">
              <a:solidFill>
                <a:srgbClr val="B7BAC3"/>
              </a:solidFill>
              <a:latin typeface="Quattrocento Sans" panose="020B0502050000020003" pitchFamily="34" charset="0"/>
            </a:endParaRPr>
          </a:p>
        </p:txBody>
      </p:sp>
      <p:sp>
        <p:nvSpPr>
          <p:cNvPr id="157" name="Google Shape;157;p2"/>
          <p:cNvSpPr txBox="1"/>
          <p:nvPr/>
        </p:nvSpPr>
        <p:spPr>
          <a:xfrm>
            <a:off x="384048" y="6949440"/>
            <a:ext cx="3657600" cy="153888"/>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000" b="1" u="none" strike="noStrike" cap="none">
                <a:solidFill>
                  <a:srgbClr val="FFC72C"/>
                </a:solidFill>
                <a:latin typeface="Quattrocento Sans" panose="020B0502050000020003" pitchFamily="34" charset="0"/>
                <a:ea typeface="Quattrocento Sans"/>
                <a:cs typeface="Quattrocento Sans"/>
                <a:sym typeface="Quattrocento Sans"/>
              </a:rPr>
              <a:t>POURQUOI KADUU</a:t>
            </a:r>
            <a:endParaRPr sz="1000" b="1">
              <a:solidFill>
                <a:srgbClr val="FFC72C"/>
              </a:solidFill>
              <a:latin typeface="Quattrocento Sans" panose="020B0502050000020003" pitchFamily="34" charset="0"/>
            </a:endParaRPr>
          </a:p>
        </p:txBody>
      </p:sp>
      <p:sp>
        <p:nvSpPr>
          <p:cNvPr id="158" name="Google Shape;158;p2"/>
          <p:cNvSpPr txBox="1"/>
          <p:nvPr/>
        </p:nvSpPr>
        <p:spPr>
          <a:xfrm>
            <a:off x="384048" y="7242048"/>
            <a:ext cx="6791904" cy="798937"/>
          </a:xfrm>
          <a:prstGeom prst="rect">
            <a:avLst/>
          </a:prstGeom>
          <a:noFill/>
          <a:ln>
            <a:noFill/>
          </a:ln>
        </p:spPr>
        <p:txBody>
          <a:bodyPr spcFirstLastPara="1" wrap="square" lIns="0" tIns="0" rIns="0" bIns="0" anchor="t" anchorCtr="0">
            <a:spAutoFit/>
          </a:bodyPr>
          <a:lstStyle/>
          <a:p>
            <a:pPr marL="0" marR="0" lvl="0" indent="0" algn="l" rtl="0">
              <a:lnSpc>
                <a:spcPct val="118000"/>
              </a:lnSpc>
              <a:spcBef>
                <a:spcPts val="0"/>
              </a:spcBef>
              <a:spcAft>
                <a:spcPts val="0"/>
              </a:spcAft>
              <a:buNone/>
            </a:pPr>
            <a:r>
              <a:rPr lang="fr-FR" sz="1100" u="none" strike="noStrike" cap="none">
                <a:solidFill>
                  <a:srgbClr val="B7BAC3"/>
                </a:solidFill>
                <a:latin typeface="Quattrocento Sans" panose="020B0502050000020003" pitchFamily="34" charset="0"/>
                <a:ea typeface="Quattrocento Sans"/>
                <a:cs typeface="Quattrocento Sans"/>
                <a:sym typeface="Quattrocento Sans"/>
              </a:rPr>
              <a:t>Une vaste collection de données exposées (identifiants, données personnelles et fuites associées), constituée de façon indépendante. Vérifiez d'abord le domaine d'un client : il y a souvent quelque chose à montrer. Boutique suisse : nous prenons la qualité de service au sérieux. Le support répond le jour même. Nous construisons avec nos partenaires – les demandes d'évolution aboutissent généralement en moins d'un mois.</a:t>
            </a:r>
            <a:endParaRPr sz="1100">
              <a:solidFill>
                <a:srgbClr val="B7BAC3"/>
              </a:solidFill>
              <a:latin typeface="Quattrocento Sans" panose="020B0502050000020003" pitchFamily="34" charset="0"/>
            </a:endParaRPr>
          </a:p>
        </p:txBody>
      </p:sp>
      <p:sp>
        <p:nvSpPr>
          <p:cNvPr id="159" name="Google Shape;159;p2"/>
          <p:cNvSpPr/>
          <p:nvPr/>
        </p:nvSpPr>
        <p:spPr>
          <a:xfrm>
            <a:off x="384048" y="8138160"/>
            <a:ext cx="1572768" cy="86868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0" name="Google Shape;160;p2"/>
          <p:cNvSpPr txBox="1"/>
          <p:nvPr/>
        </p:nvSpPr>
        <p:spPr>
          <a:xfrm>
            <a:off x="475488" y="8266176"/>
            <a:ext cx="1389888" cy="18466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200" b="1" u="none" strike="noStrike" cap="none">
                <a:solidFill>
                  <a:srgbClr val="FFC72C"/>
                </a:solidFill>
                <a:latin typeface="Quattrocento Sans" panose="020B0502050000020003" pitchFamily="34" charset="0"/>
                <a:ea typeface="Quattrocento Sans"/>
                <a:cs typeface="Quattrocento Sans"/>
                <a:sym typeface="Quattrocento Sans"/>
              </a:rPr>
              <a:t>Le jour même</a:t>
            </a:r>
            <a:endParaRPr sz="1200" b="1">
              <a:solidFill>
                <a:srgbClr val="FFC72C"/>
              </a:solidFill>
              <a:latin typeface="Quattrocento Sans" panose="020B0502050000020003" pitchFamily="34" charset="0"/>
            </a:endParaRPr>
          </a:p>
        </p:txBody>
      </p:sp>
      <p:sp>
        <p:nvSpPr>
          <p:cNvPr id="161" name="Google Shape;161;p2"/>
          <p:cNvSpPr txBox="1"/>
          <p:nvPr/>
        </p:nvSpPr>
        <p:spPr>
          <a:xfrm>
            <a:off x="475488" y="8595360"/>
            <a:ext cx="1389888" cy="29260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b="0" i="0" u="none" strike="noStrike" cap="none">
                <a:solidFill>
                  <a:srgbClr val="B7BAC3"/>
                </a:solidFill>
                <a:latin typeface="Quattrocento Sans"/>
                <a:ea typeface="Quattrocento Sans"/>
                <a:cs typeface="Quattrocento Sans"/>
                <a:sym typeface="Quattrocento Sans"/>
              </a:rPr>
              <a:t>support</a:t>
            </a:r>
            <a:endParaRPr/>
          </a:p>
        </p:txBody>
      </p:sp>
      <p:sp>
        <p:nvSpPr>
          <p:cNvPr id="162" name="Google Shape;162;p2"/>
          <p:cNvSpPr/>
          <p:nvPr/>
        </p:nvSpPr>
        <p:spPr>
          <a:xfrm>
            <a:off x="2066544" y="8138160"/>
            <a:ext cx="1572768" cy="86868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3" name="Google Shape;163;p2"/>
          <p:cNvSpPr txBox="1"/>
          <p:nvPr/>
        </p:nvSpPr>
        <p:spPr>
          <a:xfrm>
            <a:off x="2157984" y="8266176"/>
            <a:ext cx="1389888" cy="18466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200" b="1" u="none" strike="noStrike" cap="none">
                <a:solidFill>
                  <a:srgbClr val="FFC72C"/>
                </a:solidFill>
                <a:latin typeface="Quattrocento Sans" panose="020B0502050000020003" pitchFamily="34" charset="0"/>
                <a:ea typeface="Quattrocento Sans"/>
                <a:cs typeface="Quattrocento Sans"/>
                <a:sym typeface="Quattrocento Sans"/>
              </a:rPr>
              <a:t>&lt; 1 mois</a:t>
            </a:r>
            <a:endParaRPr sz="1200" b="1">
              <a:solidFill>
                <a:srgbClr val="FFC72C"/>
              </a:solidFill>
              <a:latin typeface="Quattrocento Sans" panose="020B0502050000020003" pitchFamily="34" charset="0"/>
            </a:endParaRPr>
          </a:p>
        </p:txBody>
      </p:sp>
      <p:sp>
        <p:nvSpPr>
          <p:cNvPr id="164" name="Google Shape;164;p2"/>
          <p:cNvSpPr txBox="1"/>
          <p:nvPr/>
        </p:nvSpPr>
        <p:spPr>
          <a:xfrm>
            <a:off x="2157984" y="8595360"/>
            <a:ext cx="1389888" cy="15388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u="none" strike="noStrike" cap="none">
                <a:solidFill>
                  <a:srgbClr val="B7BAC3"/>
                </a:solidFill>
                <a:latin typeface="Quattrocento Sans" panose="020B0502050000020003" pitchFamily="34" charset="0"/>
                <a:ea typeface="Quattrocento Sans"/>
                <a:cs typeface="Quattrocento Sans"/>
                <a:sym typeface="Quattrocento Sans"/>
              </a:rPr>
              <a:t>fonctions partenaires</a:t>
            </a:r>
            <a:endParaRPr sz="1000">
              <a:solidFill>
                <a:srgbClr val="B7BAC3"/>
              </a:solidFill>
              <a:latin typeface="Quattrocento Sans" panose="020B0502050000020003" pitchFamily="34" charset="0"/>
            </a:endParaRPr>
          </a:p>
        </p:txBody>
      </p:sp>
      <p:sp>
        <p:nvSpPr>
          <p:cNvPr id="165" name="Google Shape;165;p2"/>
          <p:cNvSpPr/>
          <p:nvPr/>
        </p:nvSpPr>
        <p:spPr>
          <a:xfrm>
            <a:off x="3749040" y="8138160"/>
            <a:ext cx="1572768" cy="86868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6" name="Google Shape;166;p2"/>
          <p:cNvSpPr txBox="1"/>
          <p:nvPr/>
        </p:nvSpPr>
        <p:spPr>
          <a:xfrm>
            <a:off x="3840480" y="8266176"/>
            <a:ext cx="1389888" cy="18466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200" b="1" u="none" strike="noStrike" cap="none">
                <a:solidFill>
                  <a:srgbClr val="FFC72C"/>
                </a:solidFill>
                <a:latin typeface="Quattrocento Sans" panose="020B0502050000020003" pitchFamily="34" charset="0"/>
                <a:ea typeface="Quattrocento Sans"/>
                <a:cs typeface="Quattrocento Sans"/>
                <a:sym typeface="Quattrocento Sans"/>
              </a:rPr>
              <a:t>Qualité</a:t>
            </a:r>
            <a:endParaRPr sz="1200" b="1">
              <a:solidFill>
                <a:srgbClr val="FFC72C"/>
              </a:solidFill>
              <a:latin typeface="Quattrocento Sans" panose="020B0502050000020003" pitchFamily="34" charset="0"/>
            </a:endParaRPr>
          </a:p>
        </p:txBody>
      </p:sp>
      <p:sp>
        <p:nvSpPr>
          <p:cNvPr id="167" name="Google Shape;167;p2"/>
          <p:cNvSpPr txBox="1"/>
          <p:nvPr/>
        </p:nvSpPr>
        <p:spPr>
          <a:xfrm>
            <a:off x="3840480" y="8595360"/>
            <a:ext cx="1389888" cy="15388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u="none" strike="noStrike" cap="none">
                <a:solidFill>
                  <a:srgbClr val="B7BAC3"/>
                </a:solidFill>
                <a:latin typeface="Quattrocento Sans" panose="020B0502050000020003" pitchFamily="34" charset="0"/>
                <a:ea typeface="Quattrocento Sans"/>
                <a:cs typeface="Quattrocento Sans"/>
                <a:sym typeface="Quattrocento Sans"/>
              </a:rPr>
              <a:t>boutique suisse</a:t>
            </a:r>
            <a:endParaRPr sz="1000">
              <a:solidFill>
                <a:srgbClr val="B7BAC3"/>
              </a:solidFill>
              <a:latin typeface="Quattrocento Sans" panose="020B0502050000020003" pitchFamily="34" charset="0"/>
            </a:endParaRPr>
          </a:p>
        </p:txBody>
      </p:sp>
      <p:sp>
        <p:nvSpPr>
          <p:cNvPr id="168" name="Google Shape;168;p2"/>
          <p:cNvSpPr/>
          <p:nvPr/>
        </p:nvSpPr>
        <p:spPr>
          <a:xfrm>
            <a:off x="5431536" y="8138160"/>
            <a:ext cx="1572768" cy="868680"/>
          </a:xfrm>
          <a:prstGeom prst="roundRect">
            <a:avLst>
              <a:gd name="adj" fmla="val 4000"/>
            </a:avLst>
          </a:prstGeom>
          <a:solidFill>
            <a:srgbClr val="15161B"/>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69" name="Google Shape;169;p2"/>
          <p:cNvSpPr txBox="1"/>
          <p:nvPr/>
        </p:nvSpPr>
        <p:spPr>
          <a:xfrm>
            <a:off x="5522976" y="8266176"/>
            <a:ext cx="1389888" cy="18466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200" b="1" u="none" strike="noStrike" cap="none">
                <a:solidFill>
                  <a:srgbClr val="FFC72C"/>
                </a:solidFill>
                <a:latin typeface="Quattrocento Sans" panose="020B0502050000020003" pitchFamily="34" charset="0"/>
                <a:ea typeface="Quattrocento Sans"/>
                <a:cs typeface="Quattrocento Sans"/>
                <a:sym typeface="Quattrocento Sans"/>
              </a:rPr>
              <a:t>Marque blanche</a:t>
            </a:r>
            <a:endParaRPr sz="1200" b="1">
              <a:solidFill>
                <a:srgbClr val="FFC72C"/>
              </a:solidFill>
              <a:latin typeface="Quattrocento Sans" panose="020B0502050000020003" pitchFamily="34" charset="0"/>
            </a:endParaRPr>
          </a:p>
        </p:txBody>
      </p:sp>
      <p:sp>
        <p:nvSpPr>
          <p:cNvPr id="170" name="Google Shape;170;p2"/>
          <p:cNvSpPr txBox="1"/>
          <p:nvPr/>
        </p:nvSpPr>
        <p:spPr>
          <a:xfrm>
            <a:off x="5522976" y="8595360"/>
            <a:ext cx="1389888" cy="15388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None/>
            </a:pPr>
            <a:r>
              <a:rPr lang="en-US" sz="1000" u="none" strike="noStrike" cap="none">
                <a:solidFill>
                  <a:srgbClr val="B7BAC3"/>
                </a:solidFill>
                <a:latin typeface="Quattrocento Sans" panose="020B0502050000020003" pitchFamily="34" charset="0"/>
                <a:ea typeface="Quattrocento Sans"/>
                <a:cs typeface="Quattrocento Sans"/>
                <a:sym typeface="Quattrocento Sans"/>
              </a:rPr>
              <a:t>rapports + API</a:t>
            </a:r>
            <a:endParaRPr sz="1000">
              <a:solidFill>
                <a:srgbClr val="B7BAC3"/>
              </a:solidFill>
              <a:latin typeface="Quattrocento Sans" panose="020B0502050000020003" pitchFamily="34" charset="0"/>
            </a:endParaRPr>
          </a:p>
        </p:txBody>
      </p:sp>
      <p:sp>
        <p:nvSpPr>
          <p:cNvPr id="171" name="Google Shape;171;p2"/>
          <p:cNvSpPr/>
          <p:nvPr/>
        </p:nvSpPr>
        <p:spPr>
          <a:xfrm>
            <a:off x="384048" y="9189720"/>
            <a:ext cx="6791904" cy="658368"/>
          </a:xfrm>
          <a:prstGeom prst="roundRect">
            <a:avLst>
              <a:gd name="adj" fmla="val 4000"/>
            </a:avLst>
          </a:prstGeom>
          <a:solidFill>
            <a:srgbClr val="1D1F2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72" name="Google Shape;172;p2"/>
          <p:cNvSpPr txBox="1"/>
          <p:nvPr/>
        </p:nvSpPr>
        <p:spPr>
          <a:xfrm>
            <a:off x="585216" y="9281160"/>
            <a:ext cx="6426144" cy="23774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1300" b="1" i="0" u="none" strike="noStrike" cap="none">
                <a:solidFill>
                  <a:srgbClr val="FFFFFF"/>
                </a:solidFill>
                <a:latin typeface="Quattrocento Sans"/>
                <a:ea typeface="Quattrocento Sans"/>
                <a:cs typeface="Quattrocento Sans"/>
                <a:sym typeface="Quattrocento Sans"/>
              </a:rPr>
              <a:t>darknetsearch.com</a:t>
            </a:r>
            <a:endParaRPr/>
          </a:p>
        </p:txBody>
      </p:sp>
      <p:sp>
        <p:nvSpPr>
          <p:cNvPr id="173" name="Google Shape;173;p2"/>
          <p:cNvSpPr txBox="1"/>
          <p:nvPr/>
        </p:nvSpPr>
        <p:spPr>
          <a:xfrm>
            <a:off x="585216" y="9537192"/>
            <a:ext cx="6426144" cy="146194"/>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en-US" sz="950" u="none" strike="noStrike" cap="none">
                <a:solidFill>
                  <a:srgbClr val="B7BAC3"/>
                </a:solidFill>
                <a:latin typeface="Quattrocento Sans" panose="020B0502050000020003" pitchFamily="34" charset="0"/>
                <a:ea typeface="Quattrocento Sans"/>
                <a:cs typeface="Quattrocento Sans"/>
                <a:sym typeface="Quattrocento Sans"/>
              </a:rPr>
              <a:t>MSSP  pricing.darknetsearch.com/?seg=mssp     Clients finaux  pricing.darknetsearch.com/?seg=end</a:t>
            </a:r>
            <a:endParaRPr sz="950">
              <a:solidFill>
                <a:srgbClr val="B7BAC3"/>
              </a:solidFill>
              <a:latin typeface="Quattrocento Sans" panose="020B0502050000020003" pitchFamily="34" charset="0"/>
            </a:endParaRPr>
          </a:p>
        </p:txBody>
      </p:sp>
      <p:sp>
        <p:nvSpPr>
          <p:cNvPr id="174" name="Google Shape;174;p2"/>
          <p:cNvSpPr txBox="1"/>
          <p:nvPr/>
        </p:nvSpPr>
        <p:spPr>
          <a:xfrm>
            <a:off x="384048" y="10012680"/>
            <a:ext cx="5029200" cy="138499"/>
          </a:xfrm>
          <a:prstGeom prst="rect">
            <a:avLst/>
          </a:prstGeom>
          <a:noFill/>
          <a:ln>
            <a:noFill/>
          </a:ln>
        </p:spPr>
        <p:txBody>
          <a:bodyPr spcFirstLastPara="1" wrap="square" lIns="0" tIns="0" rIns="0" bIns="0" anchor="t" anchorCtr="0">
            <a:spAutoFit/>
          </a:bodyPr>
          <a:lstStyle/>
          <a:p>
            <a:pPr marL="0" marR="0" lvl="0" indent="0" algn="l" rtl="0">
              <a:lnSpc>
                <a:spcPct val="100000"/>
              </a:lnSpc>
              <a:spcBef>
                <a:spcPts val="0"/>
              </a:spcBef>
              <a:spcAft>
                <a:spcPts val="0"/>
              </a:spcAft>
              <a:buNone/>
            </a:pPr>
            <a:r>
              <a:rPr lang="fr-FR" sz="900" u="none" strike="noStrike" cap="none">
                <a:solidFill>
                  <a:srgbClr val="6E727E"/>
                </a:solidFill>
                <a:latin typeface="Quattrocento Sans" panose="020B0502050000020003" pitchFamily="34" charset="0"/>
                <a:ea typeface="Quattrocento Sans"/>
                <a:cs typeface="Quattrocento Sans"/>
                <a:sym typeface="Quattrocento Sans"/>
              </a:rPr>
              <a:t>Kaduu AG  ·  Documentation partenaires  ·  Ne constitue pas un devis ferme</a:t>
            </a:r>
            <a:endParaRPr sz="900">
              <a:solidFill>
                <a:srgbClr val="6E727E"/>
              </a:solidFill>
              <a:latin typeface="Quattrocento Sans" panose="020B0502050000020003" pitchFamily="34" charset="0"/>
            </a:endParaRPr>
          </a:p>
        </p:txBody>
      </p:sp>
      <p:sp>
        <p:nvSpPr>
          <p:cNvPr id="175" name="Google Shape;175;p2"/>
          <p:cNvSpPr txBox="1"/>
          <p:nvPr/>
        </p:nvSpPr>
        <p:spPr>
          <a:xfrm>
            <a:off x="6691320" y="10012680"/>
            <a:ext cx="457200" cy="228600"/>
          </a:xfrm>
          <a:prstGeom prst="rect">
            <a:avLst/>
          </a:prstGeom>
          <a:noFill/>
          <a:ln>
            <a:noFill/>
          </a:ln>
        </p:spPr>
        <p:txBody>
          <a:bodyPr spcFirstLastPara="1" wrap="square" lIns="0" tIns="0" rIns="0" bIns="0" anchor="t" anchorCtr="0">
            <a:spAutoFit/>
          </a:bodyPr>
          <a:lstStyle/>
          <a:p>
            <a:pPr marL="0" marR="0" lvl="0" indent="0" algn="r" rtl="0">
              <a:lnSpc>
                <a:spcPct val="100000"/>
              </a:lnSpc>
              <a:spcBef>
                <a:spcPts val="0"/>
              </a:spcBef>
              <a:spcAft>
                <a:spcPts val="0"/>
              </a:spcAft>
              <a:buNone/>
            </a:pPr>
            <a:r>
              <a:rPr lang="en-US" sz="900" b="0" i="0" u="none" strike="noStrike" cap="none">
                <a:solidFill>
                  <a:srgbClr val="6E727E"/>
                </a:solidFill>
                <a:latin typeface="Quattrocento Sans"/>
                <a:ea typeface="Quattrocento Sans"/>
                <a:cs typeface="Quattrocento Sans"/>
                <a:sym typeface="Quattrocento Sans"/>
              </a:rPr>
              <a:t>02</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600</Words>
  <Application>Microsoft Office PowerPoint</Application>
  <PresentationFormat>Benutzerdefiniert</PresentationFormat>
  <Paragraphs>66</Paragraphs>
  <Slides>2</Slides>
  <Notes>2</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2</vt:i4>
      </vt:variant>
    </vt:vector>
  </HeadingPairs>
  <TitlesOfParts>
    <vt:vector size="6" baseType="lpstr">
      <vt:lpstr>Arial</vt:lpstr>
      <vt:lpstr>Calibri</vt:lpstr>
      <vt:lpstr>Quattrocento Sans</vt:lpstr>
      <vt:lpstr>Office Theme</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oliver muenchow</cp:lastModifiedBy>
  <cp:revision>2</cp:revision>
  <dcterms:created xsi:type="dcterms:W3CDTF">2013-01-27T09:14:16Z</dcterms:created>
  <dcterms:modified xsi:type="dcterms:W3CDTF">2026-11-07T23:18:06Z</dcterms:modified>
</cp:coreProperties>
</file>