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embeddedFontLst>
    <p:embeddedFont>
      <p:font typeface="Quattrocento Sans" panose="020B0502050000020003" pitchFamily="34" charset="0"/>
      <p:regular r:id="rId5"/>
      <p:bold r:id="rId6"/>
      <p:italic r:id="rId7"/>
      <p:boldItalic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" roundtripDataSignature="AMtx7mgKlG1Lq6H6aR0yEB7Xu7sIMEAg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374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7560000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" descr="flyer_head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69253" y="118872"/>
            <a:ext cx="3703320" cy="169164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0" y="109728"/>
            <a:ext cx="4434840" cy="169164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84048" y="256032"/>
            <a:ext cx="402336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SUIZA</a:t>
            </a:r>
            <a:endParaRPr sz="9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84048" y="502920"/>
            <a:ext cx="4114800" cy="76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para partners</a:t>
            </a:r>
            <a:endParaRPr sz="2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384048" y="1536192"/>
            <a:ext cx="402336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 ·  REVENDEDOR  ·  MARCA BLANCA</a:t>
            </a:r>
            <a:endParaRPr sz="900" b="1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384048" y="1965960"/>
            <a:ext cx="6791904" cy="675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Ofrezca inteligencia de la dark web como servicio gestionado. Licencias MSSP anuales fijas, búsquedas ilimitadas y un 40 % de descuento sobre el precio de lista cuando el cliente final quiere su propio tenant.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384048" y="2697480"/>
            <a:ext cx="3246120" cy="32461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384048" y="2697480"/>
            <a:ext cx="91440" cy="324612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40080" y="2862072"/>
            <a:ext cx="2880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640080" y="3154680"/>
            <a:ext cx="28803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Precio a consultar</a:t>
            </a:r>
            <a:endParaRPr sz="13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640080" y="3429000"/>
            <a:ext cx="288036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Hasta 20 clientes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640080" y="3703320"/>
            <a:ext cx="2880360" cy="37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boutique que empiezan a construir su cartera.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97" name="Google Shape;97;p1"/>
          <p:cNvCxnSpPr/>
          <p:nvPr/>
        </p:nvCxnSpPr>
        <p:spPr>
          <a:xfrm>
            <a:off x="640080" y="4142232"/>
            <a:ext cx="278892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8" name="Google Shape;98;p1"/>
          <p:cNvSpPr txBox="1"/>
          <p:nvPr/>
        </p:nvSpPr>
        <p:spPr>
          <a:xfrm>
            <a:off x="640080" y="4317472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Usuarios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2258567" y="4251960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00" name="Google Shape;100;p1"/>
          <p:cNvSpPr txBox="1"/>
          <p:nvPr/>
        </p:nvSpPr>
        <p:spPr>
          <a:xfrm>
            <a:off x="640080" y="4610080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Activos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2258567" y="4544568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25</a:t>
            </a:r>
            <a:endParaRPr/>
          </a:p>
        </p:txBody>
      </p:sp>
      <p:sp>
        <p:nvSpPr>
          <p:cNvPr id="102" name="Google Shape;102;p1"/>
          <p:cNvSpPr txBox="1"/>
          <p:nvPr/>
        </p:nvSpPr>
        <p:spPr>
          <a:xfrm>
            <a:off x="640080" y="4902688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API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2258567" y="4902688"/>
            <a:ext cx="114300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1000</a:t>
            </a:r>
            <a:endParaRPr sz="1050" b="1" dirty="0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640080" y="5195296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ASM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2258567" y="5129784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</a:t>
            </a:r>
            <a:endParaRPr/>
          </a:p>
        </p:txBody>
      </p:sp>
      <p:sp>
        <p:nvSpPr>
          <p:cNvPr id="106" name="Google Shape;106;p1"/>
          <p:cNvSpPr txBox="1"/>
          <p:nvPr/>
        </p:nvSpPr>
        <p:spPr>
          <a:xfrm>
            <a:off x="640080" y="5407114"/>
            <a:ext cx="1737360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credenciales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2258567" y="5422392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</a:t>
            </a:r>
            <a:endParaRPr/>
          </a:p>
        </p:txBody>
      </p:sp>
      <p:sp>
        <p:nvSpPr>
          <p:cNvPr id="108" name="Google Shape;108;p1"/>
          <p:cNvSpPr/>
          <p:nvPr/>
        </p:nvSpPr>
        <p:spPr>
          <a:xfrm>
            <a:off x="3831336" y="2697480"/>
            <a:ext cx="3246120" cy="32461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3831336" y="2697480"/>
            <a:ext cx="91440" cy="324612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4087368" y="2862072"/>
            <a:ext cx="2880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11" name="Google Shape;111;p1"/>
          <p:cNvSpPr txBox="1"/>
          <p:nvPr/>
        </p:nvSpPr>
        <p:spPr>
          <a:xfrm>
            <a:off x="4087368" y="3154680"/>
            <a:ext cx="28803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3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Precio a consultar</a:t>
            </a:r>
            <a:endParaRPr lang="en-US" sz="13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4087368" y="3429000"/>
            <a:ext cx="288036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Hasta 200 clientes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4087368" y="3703320"/>
            <a:ext cx="2880360" cy="185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consolidados y distribuidores.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14" name="Google Shape;114;p1"/>
          <p:cNvCxnSpPr/>
          <p:nvPr/>
        </p:nvCxnSpPr>
        <p:spPr>
          <a:xfrm>
            <a:off x="4087368" y="4142232"/>
            <a:ext cx="278892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15" name="Google Shape;115;p1"/>
          <p:cNvSpPr txBox="1"/>
          <p:nvPr/>
        </p:nvSpPr>
        <p:spPr>
          <a:xfrm>
            <a:off x="4087368" y="4317472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Usuarios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6" name="Google Shape;116;p1"/>
          <p:cNvSpPr txBox="1"/>
          <p:nvPr/>
        </p:nvSpPr>
        <p:spPr>
          <a:xfrm>
            <a:off x="5705855" y="4251960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17" name="Google Shape;117;p1"/>
          <p:cNvSpPr txBox="1"/>
          <p:nvPr/>
        </p:nvSpPr>
        <p:spPr>
          <a:xfrm>
            <a:off x="4087368" y="4610080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Activos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5705855" y="4544568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200</a:t>
            </a:r>
            <a:endParaRPr/>
          </a:p>
        </p:txBody>
      </p:sp>
      <p:sp>
        <p:nvSpPr>
          <p:cNvPr id="119" name="Google Shape;119;p1"/>
          <p:cNvSpPr txBox="1"/>
          <p:nvPr/>
        </p:nvSpPr>
        <p:spPr>
          <a:xfrm>
            <a:off x="4087368" y="4902688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API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0" name="Google Shape;120;p1"/>
          <p:cNvSpPr txBox="1"/>
          <p:nvPr/>
        </p:nvSpPr>
        <p:spPr>
          <a:xfrm>
            <a:off x="5705855" y="4902688"/>
            <a:ext cx="114300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50.000</a:t>
            </a:r>
            <a:endParaRPr sz="105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1" name="Google Shape;121;p1"/>
          <p:cNvSpPr txBox="1"/>
          <p:nvPr/>
        </p:nvSpPr>
        <p:spPr>
          <a:xfrm>
            <a:off x="4087368" y="5195296"/>
            <a:ext cx="173736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ASM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2" name="Google Shape;122;p1"/>
          <p:cNvSpPr txBox="1"/>
          <p:nvPr/>
        </p:nvSpPr>
        <p:spPr>
          <a:xfrm>
            <a:off x="5705855" y="5129784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23" name="Google Shape;123;p1"/>
          <p:cNvSpPr txBox="1"/>
          <p:nvPr/>
        </p:nvSpPr>
        <p:spPr>
          <a:xfrm>
            <a:off x="4087368" y="5407114"/>
            <a:ext cx="1737360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credenciales / mes</a:t>
            </a:r>
            <a:endParaRPr sz="10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4" name="Google Shape;124;p1"/>
          <p:cNvSpPr txBox="1"/>
          <p:nvPr/>
        </p:nvSpPr>
        <p:spPr>
          <a:xfrm>
            <a:off x="5705855" y="5422392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30</a:t>
            </a:r>
            <a:endParaRPr/>
          </a:p>
        </p:txBody>
      </p:sp>
      <p:sp>
        <p:nvSpPr>
          <p:cNvPr id="125" name="Google Shape;125;p1"/>
          <p:cNvSpPr txBox="1"/>
          <p:nvPr/>
        </p:nvSpPr>
        <p:spPr>
          <a:xfrm>
            <a:off x="384048" y="6080760"/>
            <a:ext cx="36576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CÓMO FUNCIONA LA LICENCIA</a:t>
            </a:r>
            <a:endParaRPr sz="10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384048" y="6373368"/>
            <a:ext cx="6791904" cy="849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Úsela para cualquier activo o cliente, sin registro previo ni aprobación. Cree alertas e informes en su propio tenant y opere como servicio. Si el cliente final quiere su propio acceso, cree un tenant desde su panel y asigne una licencia de cliente final: usted pasa a ser el revendedor con un 40 % de descuento sobre el precio de lista (pricing.darknetsearch.com/?seg=end).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7" name="Google Shape;127;p1"/>
          <p:cNvSpPr/>
          <p:nvPr/>
        </p:nvSpPr>
        <p:spPr>
          <a:xfrm>
            <a:off x="384048" y="7269480"/>
            <a:ext cx="6791904" cy="14173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"/>
          <p:cNvSpPr txBox="1"/>
          <p:nvPr/>
        </p:nvSpPr>
        <p:spPr>
          <a:xfrm>
            <a:off x="640080" y="7434072"/>
            <a:ext cx="6334704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BÚSQUEDA ILIMITADA  ·  AMBOS MODELOS</a:t>
            </a:r>
            <a:endParaRPr sz="10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9" name="Google Shape;129;p1"/>
          <p:cNvSpPr txBox="1"/>
          <p:nvPr/>
        </p:nvSpPr>
        <p:spPr>
          <a:xfrm>
            <a:off x="640080" y="7726680"/>
            <a:ext cx="6334704" cy="835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Quick search y Expert search son ilimitadas en el panel (con límites de frecuencia de uso razonable). Busque cualquier tipo de activo, para tantos clientes como quiera, y exporte los Raw Data. La enumeración preventa, los pentests y otras investigaciones puntuales no generan costes adicionales.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0" name="Google Shape;130;p1"/>
          <p:cNvSpPr txBox="1"/>
          <p:nvPr/>
        </p:nvSpPr>
        <p:spPr>
          <a:xfrm>
            <a:off x="384048" y="10012680"/>
            <a:ext cx="5029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     ·     pricing.darknetsearch.com/?seg=mssp</a:t>
            </a:r>
            <a:endParaRPr/>
          </a:p>
        </p:txBody>
      </p:sp>
      <p:sp>
        <p:nvSpPr>
          <p:cNvPr id="131" name="Google Shape;131;p1"/>
          <p:cNvSpPr txBox="1"/>
          <p:nvPr/>
        </p:nvSpPr>
        <p:spPr>
          <a:xfrm>
            <a:off x="6691320" y="10012680"/>
            <a:ext cx="457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"/>
          <p:cNvSpPr/>
          <p:nvPr/>
        </p:nvSpPr>
        <p:spPr>
          <a:xfrm>
            <a:off x="0" y="0"/>
            <a:ext cx="7560000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"/>
          <p:cNvSpPr txBox="1"/>
          <p:nvPr/>
        </p:nvSpPr>
        <p:spPr>
          <a:xfrm>
            <a:off x="384048" y="256032"/>
            <a:ext cx="6791904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 ·  FOLLETO PARA PARTNERS</a:t>
            </a:r>
            <a:endParaRPr sz="9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8" name="Google Shape;138;p2"/>
          <p:cNvSpPr txBox="1"/>
          <p:nvPr/>
        </p:nvSpPr>
        <p:spPr>
          <a:xfrm>
            <a:off x="384048" y="475488"/>
            <a:ext cx="679190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Cómo operar Kaduu</a:t>
            </a:r>
            <a:endParaRPr sz="24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9" name="Google Shape;139;p2"/>
          <p:cNvSpPr/>
          <p:nvPr/>
        </p:nvSpPr>
        <p:spPr>
          <a:xfrm>
            <a:off x="384048" y="109728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"/>
          <p:cNvSpPr/>
          <p:nvPr/>
        </p:nvSpPr>
        <p:spPr>
          <a:xfrm>
            <a:off x="384048" y="109728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"/>
          <p:cNvSpPr txBox="1"/>
          <p:nvPr/>
        </p:nvSpPr>
        <p:spPr>
          <a:xfrm>
            <a:off x="640080" y="124358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142" name="Google Shape;142;p2"/>
          <p:cNvSpPr txBox="1"/>
          <p:nvPr/>
        </p:nvSpPr>
        <p:spPr>
          <a:xfrm>
            <a:off x="1024128" y="1261872"/>
            <a:ext cx="566928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Preventa</a:t>
            </a:r>
            <a:endParaRPr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3" name="Google Shape;143;p2"/>
          <p:cNvSpPr txBox="1"/>
          <p:nvPr/>
        </p:nvSpPr>
        <p:spPr>
          <a:xfrm>
            <a:off x="1024128" y="1572768"/>
            <a:ext cx="5669280" cy="778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Las búsquedas puntuales muestran si los datos ya están expuestos. Los clientes finales no pueden trabajar con volcados de filtraciones en bruto: envíe un informe de superficie de ataque en marca blanca con activos expuestos, nivel de riesgo y la visión del atacante sobre la organización. Ese anticipo vende el contrato recurrente.</a:t>
            </a:r>
            <a:endParaRPr sz="11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4" name="Google Shape;144;p2"/>
          <p:cNvSpPr/>
          <p:nvPr/>
        </p:nvSpPr>
        <p:spPr>
          <a:xfrm>
            <a:off x="384048" y="251460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"/>
          <p:cNvSpPr/>
          <p:nvPr/>
        </p:nvSpPr>
        <p:spPr>
          <a:xfrm>
            <a:off x="384048" y="251460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"/>
          <p:cNvSpPr txBox="1"/>
          <p:nvPr/>
        </p:nvSpPr>
        <p:spPr>
          <a:xfrm>
            <a:off x="640080" y="266090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147" name="Google Shape;147;p2"/>
          <p:cNvSpPr txBox="1"/>
          <p:nvPr/>
        </p:nvSpPr>
        <p:spPr>
          <a:xfrm>
            <a:off x="1024128" y="2679192"/>
            <a:ext cx="566928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continuos</a:t>
            </a:r>
            <a:endParaRPr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8" name="Google Shape;148;p2"/>
          <p:cNvSpPr txBox="1"/>
          <p:nvPr/>
        </p:nvSpPr>
        <p:spPr>
          <a:xfrm>
            <a:off x="1024128" y="2990088"/>
            <a:ext cx="5669280" cy="389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comparativos mensuales para el cliente. Qué ha cambiado, qué hay de nuevo y qué requiere aún acción. El mismo formato en marca blanca, ahora como servicio recurrente.</a:t>
            </a:r>
            <a:endParaRPr sz="11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9" name="Google Shape;149;p2"/>
          <p:cNvSpPr/>
          <p:nvPr/>
        </p:nvSpPr>
        <p:spPr>
          <a:xfrm>
            <a:off x="384048" y="393192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"/>
          <p:cNvSpPr/>
          <p:nvPr/>
        </p:nvSpPr>
        <p:spPr>
          <a:xfrm>
            <a:off x="384048" y="393192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640080" y="407822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152" name="Google Shape;152;p2"/>
          <p:cNvSpPr txBox="1"/>
          <p:nvPr/>
        </p:nvSpPr>
        <p:spPr>
          <a:xfrm>
            <a:off x="1024128" y="4096512"/>
            <a:ext cx="566928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Monitorización diaria</a:t>
            </a:r>
            <a:endParaRPr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3" name="Google Shape;153;p2"/>
          <p:cNvSpPr txBox="1"/>
          <p:nvPr/>
        </p:nvSpPr>
        <p:spPr>
          <a:xfrm>
            <a:off x="1024128" y="4407408"/>
            <a:ext cx="5669280" cy="389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Monitorización continua de la darknet con alertas diarias por panel, correo electrónico o API. Es el servicio gestionado que sigue al anticipo.</a:t>
            </a:r>
            <a:endParaRPr sz="11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4" name="Google Shape;154;p2"/>
          <p:cNvSpPr/>
          <p:nvPr/>
        </p:nvSpPr>
        <p:spPr>
          <a:xfrm>
            <a:off x="384048" y="5394960"/>
            <a:ext cx="6791904" cy="14173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"/>
          <p:cNvSpPr txBox="1"/>
          <p:nvPr/>
        </p:nvSpPr>
        <p:spPr>
          <a:xfrm>
            <a:off x="640080" y="5541264"/>
            <a:ext cx="6334704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REVENDEDOR  ·  40 % DTO. SOBRE PRECIO DE LISTA</a:t>
            </a:r>
            <a:endParaRPr sz="10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6" name="Google Shape;156;p2"/>
          <p:cNvSpPr txBox="1"/>
          <p:nvPr/>
        </p:nvSpPr>
        <p:spPr>
          <a:xfrm>
            <a:off x="640080" y="5833872"/>
            <a:ext cx="6334800" cy="626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Las organizaciones Small, Medium y Large tienen cada una su precio de lista para cliente final; su 40 % se aplica a todas. Los descuentos por plazo (1 año −5 %, 2 años −10 %, 3 años −15 %) se aplican sobre la lista pública. Precios actuales: pricing.darknetsearch.com/?seg=end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7" name="Google Shape;157;p2"/>
          <p:cNvSpPr txBox="1"/>
          <p:nvPr/>
        </p:nvSpPr>
        <p:spPr>
          <a:xfrm>
            <a:off x="384048" y="6949440"/>
            <a:ext cx="3657600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POR QUÉ KADUU</a:t>
            </a:r>
            <a:endParaRPr sz="10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8" name="Google Shape;158;p2"/>
          <p:cNvSpPr txBox="1"/>
          <p:nvPr/>
        </p:nvSpPr>
        <p:spPr>
          <a:xfrm>
            <a:off x="384048" y="7242048"/>
            <a:ext cx="6791904" cy="835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Una gran colección de datos expuestos (credenciales, datos personales y filtraciones afines), construida de forma independiente. Compruebe primero el dominio de un cliente: a menudo hay algo que mostrar. Boutique suiza: nos tomamos en serio la calidad del servicio. El soporte responde el mismo día. Desarrollamos junto a los partners: las peticiones de desarrollo suelen llegar en menos de un mes.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9" name="Google Shape;159;p2"/>
          <p:cNvSpPr/>
          <p:nvPr/>
        </p:nvSpPr>
        <p:spPr>
          <a:xfrm>
            <a:off x="384048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"/>
          <p:cNvSpPr txBox="1"/>
          <p:nvPr/>
        </p:nvSpPr>
        <p:spPr>
          <a:xfrm>
            <a:off x="475488" y="8266176"/>
            <a:ext cx="1389888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Soporte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1" name="Google Shape;161;p2"/>
          <p:cNvSpPr txBox="1"/>
          <p:nvPr/>
        </p:nvSpPr>
        <p:spPr>
          <a:xfrm>
            <a:off x="475488" y="8595360"/>
            <a:ext cx="1389888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el mismo día</a:t>
            </a:r>
            <a:endParaRPr sz="10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2" name="Google Shape;162;p2"/>
          <p:cNvSpPr/>
          <p:nvPr/>
        </p:nvSpPr>
        <p:spPr>
          <a:xfrm>
            <a:off x="2066544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"/>
          <p:cNvSpPr txBox="1"/>
          <p:nvPr/>
        </p:nvSpPr>
        <p:spPr>
          <a:xfrm>
            <a:off x="2157984" y="8266176"/>
            <a:ext cx="1389888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&lt; 1 mes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4" name="Google Shape;164;p2"/>
          <p:cNvSpPr txBox="1"/>
          <p:nvPr/>
        </p:nvSpPr>
        <p:spPr>
          <a:xfrm>
            <a:off x="2157984" y="8595360"/>
            <a:ext cx="1389888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funciones para partners</a:t>
            </a:r>
            <a:endParaRPr sz="10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5" name="Google Shape;165;p2"/>
          <p:cNvSpPr/>
          <p:nvPr/>
        </p:nvSpPr>
        <p:spPr>
          <a:xfrm>
            <a:off x="3749040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"/>
          <p:cNvSpPr txBox="1"/>
          <p:nvPr/>
        </p:nvSpPr>
        <p:spPr>
          <a:xfrm>
            <a:off x="3840480" y="8266176"/>
            <a:ext cx="1389888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Calidad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7" name="Google Shape;167;p2"/>
          <p:cNvSpPr txBox="1"/>
          <p:nvPr/>
        </p:nvSpPr>
        <p:spPr>
          <a:xfrm>
            <a:off x="3840480" y="8595360"/>
            <a:ext cx="1389888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boutique suiza</a:t>
            </a:r>
            <a:endParaRPr sz="10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8" name="Google Shape;168;p2"/>
          <p:cNvSpPr/>
          <p:nvPr/>
        </p:nvSpPr>
        <p:spPr>
          <a:xfrm>
            <a:off x="5431536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"/>
          <p:cNvSpPr txBox="1"/>
          <p:nvPr/>
        </p:nvSpPr>
        <p:spPr>
          <a:xfrm>
            <a:off x="5522976" y="8266176"/>
            <a:ext cx="1389888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Marca blanca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0" name="Google Shape;170;p2"/>
          <p:cNvSpPr txBox="1"/>
          <p:nvPr/>
        </p:nvSpPr>
        <p:spPr>
          <a:xfrm>
            <a:off x="5522976" y="8595360"/>
            <a:ext cx="1389888" cy="15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+ API</a:t>
            </a:r>
            <a:endParaRPr sz="10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1" name="Google Shape;171;p2"/>
          <p:cNvSpPr/>
          <p:nvPr/>
        </p:nvSpPr>
        <p:spPr>
          <a:xfrm>
            <a:off x="384048" y="9189720"/>
            <a:ext cx="6791904" cy="658368"/>
          </a:xfrm>
          <a:prstGeom prst="roundRect">
            <a:avLst>
              <a:gd name="adj" fmla="val 4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"/>
          <p:cNvSpPr txBox="1"/>
          <p:nvPr/>
        </p:nvSpPr>
        <p:spPr>
          <a:xfrm>
            <a:off x="585216" y="9281160"/>
            <a:ext cx="6426144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173" name="Google Shape;173;p2"/>
          <p:cNvSpPr txBox="1"/>
          <p:nvPr/>
        </p:nvSpPr>
        <p:spPr>
          <a:xfrm>
            <a:off x="585216" y="9537192"/>
            <a:ext cx="6426144" cy="146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 pricing.darknetsearch.com/?seg=mssp     Clientes finales  pricing.darknetsearch.com/?seg=end</a:t>
            </a:r>
            <a:endParaRPr sz="9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4" name="Google Shape;174;p2"/>
          <p:cNvSpPr txBox="1"/>
          <p:nvPr/>
        </p:nvSpPr>
        <p:spPr>
          <a:xfrm>
            <a:off x="384048" y="10012680"/>
            <a:ext cx="502920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900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Material para partners  ·  No constituye una oferta vinculante</a:t>
            </a:r>
            <a:endParaRPr sz="900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5" name="Google Shape;175;p2"/>
          <p:cNvSpPr txBox="1"/>
          <p:nvPr/>
        </p:nvSpPr>
        <p:spPr>
          <a:xfrm>
            <a:off x="6691320" y="10012680"/>
            <a:ext cx="457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610</Words>
  <Application>Microsoft Office PowerPoint</Application>
  <PresentationFormat>Benutzerdefiniert</PresentationFormat>
  <Paragraphs>66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Quattrocento Sans</vt:lpstr>
      <vt:lpstr>Calibri</vt:lpstr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2</cp:revision>
  <dcterms:created xsi:type="dcterms:W3CDTF">2013-01-27T09:14:16Z</dcterms:created>
  <dcterms:modified xsi:type="dcterms:W3CDTF">2026-11-07T23:19:03Z</dcterms:modified>
</cp:coreProperties>
</file>