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59675" cy="10691813"/>
  <p:notesSz cx="6858000" cy="9144000"/>
  <p:embeddedFontLst>
    <p:embeddedFont>
      <p:font typeface="Quattrocento Sans" panose="020B0502050000020003" pitchFamily="34" charset="0"/>
      <p:regular r:id="rId5"/>
      <p:bold r:id="rId6"/>
      <p:italic r:id="rId7"/>
      <p:boldItalic r:id="rId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2" roundtripDataSignature="AMtx7mgKlG1Lq6H6aR0yEB7Xu7sIMEAgV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3374" y="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5" Type="http://schemas.openxmlformats.org/officeDocument/2006/relationships/font" Target="fonts/font1.fntdata"/><Relationship Id="rId15" Type="http://schemas.openxmlformats.org/officeDocument/2006/relationships/theme" Target="theme/theme1.xml"/><Relationship Id="rId4" Type="http://schemas.openxmlformats.org/officeDocument/2006/relationships/notesMaster" Target="notesMasters/notesMaster1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685800"/>
            <a:ext cx="24257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685800"/>
            <a:ext cx="24257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5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8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9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2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0" y="0"/>
            <a:ext cx="7560000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5" name="Google Shape;85;p1" descr="flyer_header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69253" y="118872"/>
            <a:ext cx="3703320" cy="169164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"/>
          <p:cNvSpPr/>
          <p:nvPr/>
        </p:nvSpPr>
        <p:spPr>
          <a:xfrm>
            <a:off x="0" y="109728"/>
            <a:ext cx="4434840" cy="1691640"/>
          </a:xfrm>
          <a:prstGeom prst="rect">
            <a:avLst/>
          </a:prstGeom>
          <a:solidFill>
            <a:srgbClr val="0B0B0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384048" y="256032"/>
            <a:ext cx="402336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KADUU AG  ·  SWITZERLAND</a:t>
            </a:r>
            <a:endParaRPr/>
          </a:p>
        </p:txBody>
      </p:sp>
      <p:sp>
        <p:nvSpPr>
          <p:cNvPr id="88" name="Google Shape;88;p1"/>
          <p:cNvSpPr txBox="1"/>
          <p:nvPr/>
        </p:nvSpPr>
        <p:spPr>
          <a:xfrm>
            <a:off x="384048" y="502920"/>
            <a:ext cx="4114800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</a:t>
            </a:r>
            <a:endParaRPr/>
          </a:p>
          <a:p>
            <a:pPr marL="0" marR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for partners</a:t>
            </a:r>
            <a:endParaRPr/>
          </a:p>
        </p:txBody>
      </p:sp>
      <p:sp>
        <p:nvSpPr>
          <p:cNvPr id="89" name="Google Shape;89;p1"/>
          <p:cNvSpPr txBox="1"/>
          <p:nvPr/>
        </p:nvSpPr>
        <p:spPr>
          <a:xfrm>
            <a:off x="384048" y="1536192"/>
            <a:ext cx="4023360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1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MSSP  ·  RESELLER  ·  WHITE-LABEL</a:t>
            </a:r>
            <a:endParaRPr/>
          </a:p>
        </p:txBody>
      </p:sp>
      <p:sp>
        <p:nvSpPr>
          <p:cNvPr id="90" name="Google Shape;90;p1"/>
          <p:cNvSpPr txBox="1"/>
          <p:nvPr/>
        </p:nvSpPr>
        <p:spPr>
          <a:xfrm>
            <a:off x="384048" y="1965960"/>
            <a:ext cx="6791904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Run dark-web intelligence as a managed service. Fixed annual MSSP licenses, unlimited searches, and 40% off list when the end client wants their own tenant.</a:t>
            </a:r>
            <a:endParaRPr/>
          </a:p>
        </p:txBody>
      </p:sp>
      <p:sp>
        <p:nvSpPr>
          <p:cNvPr id="91" name="Google Shape;91;p1"/>
          <p:cNvSpPr/>
          <p:nvPr/>
        </p:nvSpPr>
        <p:spPr>
          <a:xfrm>
            <a:off x="384048" y="2697480"/>
            <a:ext cx="3246120" cy="324612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384048" y="2697480"/>
            <a:ext cx="91440" cy="324612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640080" y="2862072"/>
            <a:ext cx="28803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MSSP Small</a:t>
            </a:r>
            <a:endParaRPr/>
          </a:p>
        </p:txBody>
      </p:sp>
      <p:sp>
        <p:nvSpPr>
          <p:cNvPr id="94" name="Google Shape;94;p1"/>
          <p:cNvSpPr txBox="1"/>
          <p:nvPr/>
        </p:nvSpPr>
        <p:spPr>
          <a:xfrm>
            <a:off x="640080" y="3154680"/>
            <a:ext cx="2880300" cy="20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Price on request</a:t>
            </a:r>
            <a:endParaRPr sz="1200" dirty="0">
              <a:solidFill>
                <a:srgbClr val="6E727E"/>
              </a:solidFill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640080" y="3429000"/>
            <a:ext cx="288036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Up to 20 clients / month</a:t>
            </a:r>
            <a:endParaRPr/>
          </a:p>
        </p:txBody>
      </p:sp>
      <p:sp>
        <p:nvSpPr>
          <p:cNvPr id="96" name="Google Shape;96;p1"/>
          <p:cNvSpPr txBox="1"/>
          <p:nvPr/>
        </p:nvSpPr>
        <p:spPr>
          <a:xfrm>
            <a:off x="640080" y="3703320"/>
            <a:ext cx="2880360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Boutique MSSPs starting a book of business.</a:t>
            </a:r>
            <a:endParaRPr/>
          </a:p>
        </p:txBody>
      </p:sp>
      <p:cxnSp>
        <p:nvCxnSpPr>
          <p:cNvPr id="97" name="Google Shape;97;p1"/>
          <p:cNvCxnSpPr/>
          <p:nvPr/>
        </p:nvCxnSpPr>
        <p:spPr>
          <a:xfrm>
            <a:off x="640080" y="4142232"/>
            <a:ext cx="2788920" cy="0"/>
          </a:xfrm>
          <a:prstGeom prst="straightConnector1">
            <a:avLst/>
          </a:prstGeom>
          <a:noFill/>
          <a:ln w="12700" cap="flat" cmpd="sng">
            <a:solidFill>
              <a:srgbClr val="2A2C3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98" name="Google Shape;98;p1"/>
          <p:cNvSpPr txBox="1"/>
          <p:nvPr/>
        </p:nvSpPr>
        <p:spPr>
          <a:xfrm>
            <a:off x="640080" y="4251960"/>
            <a:ext cx="17373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Seats</a:t>
            </a:r>
            <a:endParaRPr/>
          </a:p>
        </p:txBody>
      </p:sp>
      <p:sp>
        <p:nvSpPr>
          <p:cNvPr id="99" name="Google Shape;99;p1"/>
          <p:cNvSpPr txBox="1"/>
          <p:nvPr/>
        </p:nvSpPr>
        <p:spPr>
          <a:xfrm>
            <a:off x="2258567" y="4251960"/>
            <a:ext cx="1143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10</a:t>
            </a:r>
            <a:endParaRPr/>
          </a:p>
        </p:txBody>
      </p:sp>
      <p:sp>
        <p:nvSpPr>
          <p:cNvPr id="100" name="Google Shape;100;p1"/>
          <p:cNvSpPr txBox="1"/>
          <p:nvPr/>
        </p:nvSpPr>
        <p:spPr>
          <a:xfrm>
            <a:off x="640080" y="4544568"/>
            <a:ext cx="17373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Assets</a:t>
            </a:r>
            <a:endParaRPr/>
          </a:p>
        </p:txBody>
      </p:sp>
      <p:sp>
        <p:nvSpPr>
          <p:cNvPr id="101" name="Google Shape;101;p1"/>
          <p:cNvSpPr txBox="1"/>
          <p:nvPr/>
        </p:nvSpPr>
        <p:spPr>
          <a:xfrm>
            <a:off x="2258567" y="4544568"/>
            <a:ext cx="1143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25</a:t>
            </a:r>
            <a:endParaRPr/>
          </a:p>
        </p:txBody>
      </p:sp>
      <p:sp>
        <p:nvSpPr>
          <p:cNvPr id="102" name="Google Shape;102;p1"/>
          <p:cNvSpPr txBox="1"/>
          <p:nvPr/>
        </p:nvSpPr>
        <p:spPr>
          <a:xfrm>
            <a:off x="640080" y="4837176"/>
            <a:ext cx="17373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API / month</a:t>
            </a:r>
            <a:endParaRPr/>
          </a:p>
        </p:txBody>
      </p:sp>
      <p:sp>
        <p:nvSpPr>
          <p:cNvPr id="103" name="Google Shape;103;p1"/>
          <p:cNvSpPr txBox="1"/>
          <p:nvPr/>
        </p:nvSpPr>
        <p:spPr>
          <a:xfrm>
            <a:off x="2258567" y="4902688"/>
            <a:ext cx="1143000" cy="161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 dirty="0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1,000</a:t>
            </a:r>
            <a:endParaRPr dirty="0"/>
          </a:p>
        </p:txBody>
      </p:sp>
      <p:sp>
        <p:nvSpPr>
          <p:cNvPr id="104" name="Google Shape;104;p1"/>
          <p:cNvSpPr txBox="1"/>
          <p:nvPr/>
        </p:nvSpPr>
        <p:spPr>
          <a:xfrm>
            <a:off x="640080" y="5129784"/>
            <a:ext cx="17373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ASM reports / m</a:t>
            </a:r>
            <a:endParaRPr/>
          </a:p>
        </p:txBody>
      </p:sp>
      <p:sp>
        <p:nvSpPr>
          <p:cNvPr id="105" name="Google Shape;105;p1"/>
          <p:cNvSpPr txBox="1"/>
          <p:nvPr/>
        </p:nvSpPr>
        <p:spPr>
          <a:xfrm>
            <a:off x="2258567" y="5129784"/>
            <a:ext cx="1143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5</a:t>
            </a:r>
            <a:endParaRPr/>
          </a:p>
        </p:txBody>
      </p:sp>
      <p:sp>
        <p:nvSpPr>
          <p:cNvPr id="106" name="Google Shape;106;p1"/>
          <p:cNvSpPr txBox="1"/>
          <p:nvPr/>
        </p:nvSpPr>
        <p:spPr>
          <a:xfrm>
            <a:off x="640080" y="5422392"/>
            <a:ext cx="17373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Credential reports / m</a:t>
            </a:r>
            <a:endParaRPr/>
          </a:p>
        </p:txBody>
      </p:sp>
      <p:sp>
        <p:nvSpPr>
          <p:cNvPr id="107" name="Google Shape;107;p1"/>
          <p:cNvSpPr txBox="1"/>
          <p:nvPr/>
        </p:nvSpPr>
        <p:spPr>
          <a:xfrm>
            <a:off x="2258567" y="5422392"/>
            <a:ext cx="1143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5</a:t>
            </a:r>
            <a:endParaRPr/>
          </a:p>
        </p:txBody>
      </p:sp>
      <p:sp>
        <p:nvSpPr>
          <p:cNvPr id="108" name="Google Shape;108;p1"/>
          <p:cNvSpPr/>
          <p:nvPr/>
        </p:nvSpPr>
        <p:spPr>
          <a:xfrm>
            <a:off x="3831336" y="2697480"/>
            <a:ext cx="3246120" cy="324612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"/>
          <p:cNvSpPr/>
          <p:nvPr/>
        </p:nvSpPr>
        <p:spPr>
          <a:xfrm>
            <a:off x="3831336" y="2697480"/>
            <a:ext cx="91440" cy="324612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"/>
          <p:cNvSpPr txBox="1"/>
          <p:nvPr/>
        </p:nvSpPr>
        <p:spPr>
          <a:xfrm>
            <a:off x="4087368" y="2862072"/>
            <a:ext cx="28803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MSSP Large</a:t>
            </a:r>
            <a:endParaRPr/>
          </a:p>
        </p:txBody>
      </p:sp>
      <p:sp>
        <p:nvSpPr>
          <p:cNvPr id="111" name="Google Shape;111;p1"/>
          <p:cNvSpPr txBox="1"/>
          <p:nvPr/>
        </p:nvSpPr>
        <p:spPr>
          <a:xfrm>
            <a:off x="4087368" y="3154680"/>
            <a:ext cx="2880300" cy="20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en-US" sz="1300" b="1" dirty="0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Price on request</a:t>
            </a:r>
            <a:endParaRPr lang="en-US" sz="1200" dirty="0">
              <a:solidFill>
                <a:srgbClr val="6E727E"/>
              </a:solidFill>
            </a:endParaRPr>
          </a:p>
        </p:txBody>
      </p:sp>
      <p:sp>
        <p:nvSpPr>
          <p:cNvPr id="112" name="Google Shape;112;p1"/>
          <p:cNvSpPr txBox="1"/>
          <p:nvPr/>
        </p:nvSpPr>
        <p:spPr>
          <a:xfrm>
            <a:off x="4087368" y="3429000"/>
            <a:ext cx="288036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Up to 200 clients / month</a:t>
            </a:r>
            <a:endParaRPr/>
          </a:p>
        </p:txBody>
      </p:sp>
      <p:sp>
        <p:nvSpPr>
          <p:cNvPr id="113" name="Google Shape;113;p1"/>
          <p:cNvSpPr txBox="1"/>
          <p:nvPr/>
        </p:nvSpPr>
        <p:spPr>
          <a:xfrm>
            <a:off x="4087368" y="3703320"/>
            <a:ext cx="2880360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Established MSSPs and distributors.</a:t>
            </a:r>
            <a:endParaRPr/>
          </a:p>
        </p:txBody>
      </p:sp>
      <p:cxnSp>
        <p:nvCxnSpPr>
          <p:cNvPr id="114" name="Google Shape;114;p1"/>
          <p:cNvCxnSpPr/>
          <p:nvPr/>
        </p:nvCxnSpPr>
        <p:spPr>
          <a:xfrm>
            <a:off x="4087368" y="4142232"/>
            <a:ext cx="2788920" cy="0"/>
          </a:xfrm>
          <a:prstGeom prst="straightConnector1">
            <a:avLst/>
          </a:prstGeom>
          <a:noFill/>
          <a:ln w="12700" cap="flat" cmpd="sng">
            <a:solidFill>
              <a:srgbClr val="2A2C3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115" name="Google Shape;115;p1"/>
          <p:cNvSpPr txBox="1"/>
          <p:nvPr/>
        </p:nvSpPr>
        <p:spPr>
          <a:xfrm>
            <a:off x="4087368" y="4251960"/>
            <a:ext cx="17373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Seats</a:t>
            </a:r>
            <a:endParaRPr/>
          </a:p>
        </p:txBody>
      </p:sp>
      <p:sp>
        <p:nvSpPr>
          <p:cNvPr id="116" name="Google Shape;116;p1"/>
          <p:cNvSpPr txBox="1"/>
          <p:nvPr/>
        </p:nvSpPr>
        <p:spPr>
          <a:xfrm>
            <a:off x="5705855" y="4251960"/>
            <a:ext cx="1143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50</a:t>
            </a:r>
            <a:endParaRPr/>
          </a:p>
        </p:txBody>
      </p:sp>
      <p:sp>
        <p:nvSpPr>
          <p:cNvPr id="117" name="Google Shape;117;p1"/>
          <p:cNvSpPr txBox="1"/>
          <p:nvPr/>
        </p:nvSpPr>
        <p:spPr>
          <a:xfrm>
            <a:off x="4087368" y="4544568"/>
            <a:ext cx="17373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Assets</a:t>
            </a:r>
            <a:endParaRPr/>
          </a:p>
        </p:txBody>
      </p:sp>
      <p:sp>
        <p:nvSpPr>
          <p:cNvPr id="118" name="Google Shape;118;p1"/>
          <p:cNvSpPr txBox="1"/>
          <p:nvPr/>
        </p:nvSpPr>
        <p:spPr>
          <a:xfrm>
            <a:off x="5705855" y="4544568"/>
            <a:ext cx="1143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200</a:t>
            </a:r>
            <a:endParaRPr/>
          </a:p>
        </p:txBody>
      </p:sp>
      <p:sp>
        <p:nvSpPr>
          <p:cNvPr id="119" name="Google Shape;119;p1"/>
          <p:cNvSpPr txBox="1"/>
          <p:nvPr/>
        </p:nvSpPr>
        <p:spPr>
          <a:xfrm>
            <a:off x="4087368" y="4837176"/>
            <a:ext cx="17373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API / month</a:t>
            </a:r>
            <a:endParaRPr/>
          </a:p>
        </p:txBody>
      </p:sp>
      <p:sp>
        <p:nvSpPr>
          <p:cNvPr id="120" name="Google Shape;120;p1"/>
          <p:cNvSpPr txBox="1"/>
          <p:nvPr/>
        </p:nvSpPr>
        <p:spPr>
          <a:xfrm>
            <a:off x="5705855" y="4837176"/>
            <a:ext cx="1143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50,000</a:t>
            </a:r>
            <a:endParaRPr/>
          </a:p>
        </p:txBody>
      </p:sp>
      <p:sp>
        <p:nvSpPr>
          <p:cNvPr id="121" name="Google Shape;121;p1"/>
          <p:cNvSpPr txBox="1"/>
          <p:nvPr/>
        </p:nvSpPr>
        <p:spPr>
          <a:xfrm>
            <a:off x="4087368" y="5129784"/>
            <a:ext cx="17373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ASM reports / m</a:t>
            </a:r>
            <a:endParaRPr/>
          </a:p>
        </p:txBody>
      </p:sp>
      <p:sp>
        <p:nvSpPr>
          <p:cNvPr id="122" name="Google Shape;122;p1"/>
          <p:cNvSpPr txBox="1"/>
          <p:nvPr/>
        </p:nvSpPr>
        <p:spPr>
          <a:xfrm>
            <a:off x="5705855" y="5129784"/>
            <a:ext cx="1143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15</a:t>
            </a:r>
            <a:endParaRPr/>
          </a:p>
        </p:txBody>
      </p:sp>
      <p:sp>
        <p:nvSpPr>
          <p:cNvPr id="123" name="Google Shape;123;p1"/>
          <p:cNvSpPr txBox="1"/>
          <p:nvPr/>
        </p:nvSpPr>
        <p:spPr>
          <a:xfrm>
            <a:off x="4087368" y="5422392"/>
            <a:ext cx="17373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Credential reports / m</a:t>
            </a:r>
            <a:endParaRPr/>
          </a:p>
        </p:txBody>
      </p:sp>
      <p:sp>
        <p:nvSpPr>
          <p:cNvPr id="124" name="Google Shape;124;p1"/>
          <p:cNvSpPr txBox="1"/>
          <p:nvPr/>
        </p:nvSpPr>
        <p:spPr>
          <a:xfrm>
            <a:off x="5705855" y="5422392"/>
            <a:ext cx="114300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30</a:t>
            </a:r>
            <a:endParaRPr/>
          </a:p>
        </p:txBody>
      </p:sp>
      <p:sp>
        <p:nvSpPr>
          <p:cNvPr id="125" name="Google Shape;125;p1"/>
          <p:cNvSpPr txBox="1"/>
          <p:nvPr/>
        </p:nvSpPr>
        <p:spPr>
          <a:xfrm>
            <a:off x="384048" y="6080760"/>
            <a:ext cx="36576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HOW THE LICENSE WORKS</a:t>
            </a:r>
            <a:endParaRPr/>
          </a:p>
        </p:txBody>
      </p:sp>
      <p:sp>
        <p:nvSpPr>
          <p:cNvPr id="126" name="Google Shape;126;p1"/>
          <p:cNvSpPr txBox="1"/>
          <p:nvPr/>
        </p:nvSpPr>
        <p:spPr>
          <a:xfrm>
            <a:off x="384048" y="6373368"/>
            <a:ext cx="6791904" cy="777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Use it for any asset or client — no pre-registration, no approval. Create alerts and reports inside your own tenant and operate as a service. If the end client wants their own login, create a tenant from your dashboard and attach an end-client license: you become the reseller at 40% off list (pricing.darknetsearch.com/?seg=end).</a:t>
            </a:r>
            <a:endParaRPr/>
          </a:p>
        </p:txBody>
      </p:sp>
      <p:sp>
        <p:nvSpPr>
          <p:cNvPr id="127" name="Google Shape;127;p1"/>
          <p:cNvSpPr/>
          <p:nvPr/>
        </p:nvSpPr>
        <p:spPr>
          <a:xfrm>
            <a:off x="384048" y="7269480"/>
            <a:ext cx="6791904" cy="141732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1"/>
          <p:cNvSpPr txBox="1"/>
          <p:nvPr/>
        </p:nvSpPr>
        <p:spPr>
          <a:xfrm>
            <a:off x="640080" y="7434072"/>
            <a:ext cx="6334704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UNLIMITED SEARCH  ·  BOTH MODELS</a:t>
            </a:r>
            <a:endParaRPr/>
          </a:p>
        </p:txBody>
      </p:sp>
      <p:sp>
        <p:nvSpPr>
          <p:cNvPr id="129" name="Google Shape;129;p1"/>
          <p:cNvSpPr txBox="1"/>
          <p:nvPr/>
        </p:nvSpPr>
        <p:spPr>
          <a:xfrm>
            <a:off x="640080" y="7726680"/>
            <a:ext cx="6334704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Quick Search and Expert Search are unlimited in the dashboard (fair-use rate limits). Search any asset type, for as many clients as you want, and export the raw data. Presales enumeration, pentests and other one-off research do not generate extra costs.</a:t>
            </a:r>
            <a:endParaRPr/>
          </a:p>
        </p:txBody>
      </p:sp>
      <p:sp>
        <p:nvSpPr>
          <p:cNvPr id="130" name="Google Shape;130;p1"/>
          <p:cNvSpPr txBox="1"/>
          <p:nvPr/>
        </p:nvSpPr>
        <p:spPr>
          <a:xfrm>
            <a:off x="384048" y="10012680"/>
            <a:ext cx="5029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darknetsearch.com     ·     pricing.darknetsearch.com/?seg=mssp</a:t>
            </a:r>
            <a:endParaRPr/>
          </a:p>
        </p:txBody>
      </p:sp>
      <p:sp>
        <p:nvSpPr>
          <p:cNvPr id="131" name="Google Shape;131;p1"/>
          <p:cNvSpPr txBox="1"/>
          <p:nvPr/>
        </p:nvSpPr>
        <p:spPr>
          <a:xfrm>
            <a:off x="6691320" y="10012680"/>
            <a:ext cx="457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01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"/>
          <p:cNvSpPr/>
          <p:nvPr/>
        </p:nvSpPr>
        <p:spPr>
          <a:xfrm>
            <a:off x="0" y="0"/>
            <a:ext cx="7560000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2"/>
          <p:cNvSpPr txBox="1"/>
          <p:nvPr/>
        </p:nvSpPr>
        <p:spPr>
          <a:xfrm>
            <a:off x="384048" y="256032"/>
            <a:ext cx="6791904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KADUU  ·  PARTNER FLYER</a:t>
            </a:r>
            <a:endParaRPr/>
          </a:p>
        </p:txBody>
      </p:sp>
      <p:sp>
        <p:nvSpPr>
          <p:cNvPr id="138" name="Google Shape;138;p2"/>
          <p:cNvSpPr txBox="1"/>
          <p:nvPr/>
        </p:nvSpPr>
        <p:spPr>
          <a:xfrm>
            <a:off x="384048" y="475488"/>
            <a:ext cx="6791904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How to operate Kaduu</a:t>
            </a:r>
            <a:endParaRPr/>
          </a:p>
        </p:txBody>
      </p:sp>
      <p:sp>
        <p:nvSpPr>
          <p:cNvPr id="139" name="Google Shape;139;p2"/>
          <p:cNvSpPr/>
          <p:nvPr/>
        </p:nvSpPr>
        <p:spPr>
          <a:xfrm>
            <a:off x="384048" y="1097280"/>
            <a:ext cx="6791904" cy="1298448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2"/>
          <p:cNvSpPr/>
          <p:nvPr/>
        </p:nvSpPr>
        <p:spPr>
          <a:xfrm>
            <a:off x="384048" y="1097280"/>
            <a:ext cx="91440" cy="1298448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2"/>
          <p:cNvSpPr txBox="1"/>
          <p:nvPr/>
        </p:nvSpPr>
        <p:spPr>
          <a:xfrm>
            <a:off x="640080" y="1243584"/>
            <a:ext cx="36576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</a:t>
            </a:r>
            <a:endParaRPr/>
          </a:p>
        </p:txBody>
      </p:sp>
      <p:sp>
        <p:nvSpPr>
          <p:cNvPr id="142" name="Google Shape;142;p2"/>
          <p:cNvSpPr txBox="1"/>
          <p:nvPr/>
        </p:nvSpPr>
        <p:spPr>
          <a:xfrm>
            <a:off x="1024128" y="1261872"/>
            <a:ext cx="566928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Presales</a:t>
            </a:r>
            <a:endParaRPr/>
          </a:p>
        </p:txBody>
      </p:sp>
      <p:sp>
        <p:nvSpPr>
          <p:cNvPr id="143" name="Google Shape;143;p2"/>
          <p:cNvSpPr txBox="1"/>
          <p:nvPr/>
        </p:nvSpPr>
        <p:spPr>
          <a:xfrm>
            <a:off x="1024128" y="1572768"/>
            <a:ext cx="5669280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One-time searches show if data is already exposed. End clients cannot work with raw leak dumps — send a white-labeled attack-surface report: exposed assets, risk rating, hacker’s view of the organisation. That teaser sells the retainer.</a:t>
            </a:r>
            <a:endParaRPr/>
          </a:p>
        </p:txBody>
      </p:sp>
      <p:sp>
        <p:nvSpPr>
          <p:cNvPr id="144" name="Google Shape;144;p2"/>
          <p:cNvSpPr/>
          <p:nvPr/>
        </p:nvSpPr>
        <p:spPr>
          <a:xfrm>
            <a:off x="384048" y="2514600"/>
            <a:ext cx="6791904" cy="1298448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2"/>
          <p:cNvSpPr/>
          <p:nvPr/>
        </p:nvSpPr>
        <p:spPr>
          <a:xfrm>
            <a:off x="384048" y="2514600"/>
            <a:ext cx="91440" cy="1298448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2"/>
          <p:cNvSpPr txBox="1"/>
          <p:nvPr/>
        </p:nvSpPr>
        <p:spPr>
          <a:xfrm>
            <a:off x="640080" y="2660904"/>
            <a:ext cx="36576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B</a:t>
            </a:r>
            <a:endParaRPr/>
          </a:p>
        </p:txBody>
      </p:sp>
      <p:sp>
        <p:nvSpPr>
          <p:cNvPr id="147" name="Google Shape;147;p2"/>
          <p:cNvSpPr txBox="1"/>
          <p:nvPr/>
        </p:nvSpPr>
        <p:spPr>
          <a:xfrm>
            <a:off x="1024128" y="2679192"/>
            <a:ext cx="566928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Continuous reports</a:t>
            </a:r>
            <a:endParaRPr/>
          </a:p>
        </p:txBody>
      </p:sp>
      <p:sp>
        <p:nvSpPr>
          <p:cNvPr id="148" name="Google Shape;148;p2"/>
          <p:cNvSpPr txBox="1"/>
          <p:nvPr/>
        </p:nvSpPr>
        <p:spPr>
          <a:xfrm>
            <a:off x="1024128" y="2990088"/>
            <a:ext cx="5669280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Monthly comparison reports for the client. What changed, what is new, what still needs action. Same white-label packaging, now as a recurring service.</a:t>
            </a:r>
            <a:endParaRPr/>
          </a:p>
        </p:txBody>
      </p:sp>
      <p:sp>
        <p:nvSpPr>
          <p:cNvPr id="149" name="Google Shape;149;p2"/>
          <p:cNvSpPr/>
          <p:nvPr/>
        </p:nvSpPr>
        <p:spPr>
          <a:xfrm>
            <a:off x="384048" y="3931920"/>
            <a:ext cx="6791904" cy="1298448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2"/>
          <p:cNvSpPr/>
          <p:nvPr/>
        </p:nvSpPr>
        <p:spPr>
          <a:xfrm>
            <a:off x="384048" y="3931920"/>
            <a:ext cx="91440" cy="1298448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"/>
          <p:cNvSpPr txBox="1"/>
          <p:nvPr/>
        </p:nvSpPr>
        <p:spPr>
          <a:xfrm>
            <a:off x="640080" y="4078224"/>
            <a:ext cx="36576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</a:t>
            </a:r>
            <a:endParaRPr/>
          </a:p>
        </p:txBody>
      </p:sp>
      <p:sp>
        <p:nvSpPr>
          <p:cNvPr id="152" name="Google Shape;152;p2"/>
          <p:cNvSpPr txBox="1"/>
          <p:nvPr/>
        </p:nvSpPr>
        <p:spPr>
          <a:xfrm>
            <a:off x="1024128" y="4096512"/>
            <a:ext cx="566928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Daily monitoring</a:t>
            </a:r>
            <a:endParaRPr/>
          </a:p>
        </p:txBody>
      </p:sp>
      <p:sp>
        <p:nvSpPr>
          <p:cNvPr id="153" name="Google Shape;153;p2"/>
          <p:cNvSpPr txBox="1"/>
          <p:nvPr/>
        </p:nvSpPr>
        <p:spPr>
          <a:xfrm>
            <a:off x="1024128" y="4407408"/>
            <a:ext cx="5669280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Continuous darknet monitoring with daily alerting via dashboard, email or API. This is the managed service that follows the teaser.</a:t>
            </a:r>
            <a:endParaRPr/>
          </a:p>
        </p:txBody>
      </p:sp>
      <p:sp>
        <p:nvSpPr>
          <p:cNvPr id="154" name="Google Shape;154;p2"/>
          <p:cNvSpPr/>
          <p:nvPr/>
        </p:nvSpPr>
        <p:spPr>
          <a:xfrm>
            <a:off x="384048" y="5394960"/>
            <a:ext cx="6791904" cy="141732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2"/>
          <p:cNvSpPr txBox="1"/>
          <p:nvPr/>
        </p:nvSpPr>
        <p:spPr>
          <a:xfrm>
            <a:off x="640080" y="5541264"/>
            <a:ext cx="6334704" cy="237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RESELLER  ·  40% OFF END-CLIENT LIST</a:t>
            </a:r>
            <a:endParaRPr/>
          </a:p>
        </p:txBody>
      </p:sp>
      <p:sp>
        <p:nvSpPr>
          <p:cNvPr id="156" name="Google Shape;156;p2"/>
          <p:cNvSpPr txBox="1"/>
          <p:nvPr/>
        </p:nvSpPr>
        <p:spPr>
          <a:xfrm>
            <a:off x="640080" y="5833872"/>
            <a:ext cx="6334800" cy="626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Small, Medium and Large organisations each have their own end-client list price; your 40% applies to all of them. Term discounts (1y −5%, 2y −10%, 3y −15%) sit on the public list. Current prices: pricing.darknetsearch.com/?seg=end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7" name="Google Shape;157;p2"/>
          <p:cNvSpPr txBox="1"/>
          <p:nvPr/>
        </p:nvSpPr>
        <p:spPr>
          <a:xfrm>
            <a:off x="384048" y="6949440"/>
            <a:ext cx="36576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WHY KADUU</a:t>
            </a:r>
            <a:endParaRPr/>
          </a:p>
        </p:txBody>
      </p:sp>
      <p:sp>
        <p:nvSpPr>
          <p:cNvPr id="158" name="Google Shape;158;p2"/>
          <p:cNvSpPr txBox="1"/>
          <p:nvPr/>
        </p:nvSpPr>
        <p:spPr>
          <a:xfrm>
            <a:off x="384048" y="7242048"/>
            <a:ext cx="6791904" cy="835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 large exposed-data collection (credentials, PII and related leaks), built independently. Check a client’s domain first: there is often something to show. Swiss boutique: we take quality of service seriously. Support is answered the same day. We build with partners — development requests typically land in under a month.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9" name="Google Shape;159;p2"/>
          <p:cNvSpPr/>
          <p:nvPr/>
        </p:nvSpPr>
        <p:spPr>
          <a:xfrm>
            <a:off x="384048" y="8138160"/>
            <a:ext cx="1572768" cy="86868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"/>
          <p:cNvSpPr txBox="1"/>
          <p:nvPr/>
        </p:nvSpPr>
        <p:spPr>
          <a:xfrm>
            <a:off x="475488" y="8266176"/>
            <a:ext cx="1389888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Same-day</a:t>
            </a:r>
            <a:endParaRPr/>
          </a:p>
        </p:txBody>
      </p:sp>
      <p:sp>
        <p:nvSpPr>
          <p:cNvPr id="161" name="Google Shape;161;p2"/>
          <p:cNvSpPr txBox="1"/>
          <p:nvPr/>
        </p:nvSpPr>
        <p:spPr>
          <a:xfrm>
            <a:off x="475488" y="8595360"/>
            <a:ext cx="1389888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support</a:t>
            </a:r>
            <a:endParaRPr/>
          </a:p>
        </p:txBody>
      </p:sp>
      <p:sp>
        <p:nvSpPr>
          <p:cNvPr id="162" name="Google Shape;162;p2"/>
          <p:cNvSpPr/>
          <p:nvPr/>
        </p:nvSpPr>
        <p:spPr>
          <a:xfrm>
            <a:off x="2066544" y="8138160"/>
            <a:ext cx="1572768" cy="86868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2"/>
          <p:cNvSpPr txBox="1"/>
          <p:nvPr/>
        </p:nvSpPr>
        <p:spPr>
          <a:xfrm>
            <a:off x="2157984" y="8266176"/>
            <a:ext cx="1389888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&lt; 1 month</a:t>
            </a:r>
            <a:endParaRPr/>
          </a:p>
        </p:txBody>
      </p:sp>
      <p:sp>
        <p:nvSpPr>
          <p:cNvPr id="164" name="Google Shape;164;p2"/>
          <p:cNvSpPr txBox="1"/>
          <p:nvPr/>
        </p:nvSpPr>
        <p:spPr>
          <a:xfrm>
            <a:off x="2157984" y="8595360"/>
            <a:ext cx="1389888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partner features</a:t>
            </a:r>
            <a:endParaRPr/>
          </a:p>
        </p:txBody>
      </p:sp>
      <p:sp>
        <p:nvSpPr>
          <p:cNvPr id="165" name="Google Shape;165;p2"/>
          <p:cNvSpPr/>
          <p:nvPr/>
        </p:nvSpPr>
        <p:spPr>
          <a:xfrm>
            <a:off x="3749040" y="8138160"/>
            <a:ext cx="1572768" cy="86868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2"/>
          <p:cNvSpPr txBox="1"/>
          <p:nvPr/>
        </p:nvSpPr>
        <p:spPr>
          <a:xfrm>
            <a:off x="3840480" y="8266176"/>
            <a:ext cx="1389888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Swiss</a:t>
            </a:r>
            <a:endParaRPr/>
          </a:p>
        </p:txBody>
      </p:sp>
      <p:sp>
        <p:nvSpPr>
          <p:cNvPr id="167" name="Google Shape;167;p2"/>
          <p:cNvSpPr txBox="1"/>
          <p:nvPr/>
        </p:nvSpPr>
        <p:spPr>
          <a:xfrm>
            <a:off x="3840480" y="8595360"/>
            <a:ext cx="1389888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boutique quality</a:t>
            </a:r>
            <a:endParaRPr/>
          </a:p>
        </p:txBody>
      </p:sp>
      <p:sp>
        <p:nvSpPr>
          <p:cNvPr id="168" name="Google Shape;168;p2"/>
          <p:cNvSpPr/>
          <p:nvPr/>
        </p:nvSpPr>
        <p:spPr>
          <a:xfrm>
            <a:off x="5431536" y="8138160"/>
            <a:ext cx="1572768" cy="86868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2"/>
          <p:cNvSpPr txBox="1"/>
          <p:nvPr/>
        </p:nvSpPr>
        <p:spPr>
          <a:xfrm>
            <a:off x="5522976" y="8266176"/>
            <a:ext cx="1389888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White-label</a:t>
            </a:r>
            <a:endParaRPr/>
          </a:p>
        </p:txBody>
      </p:sp>
      <p:sp>
        <p:nvSpPr>
          <p:cNvPr id="170" name="Google Shape;170;p2"/>
          <p:cNvSpPr txBox="1"/>
          <p:nvPr/>
        </p:nvSpPr>
        <p:spPr>
          <a:xfrm>
            <a:off x="5522976" y="8595360"/>
            <a:ext cx="1389888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reports + API</a:t>
            </a:r>
            <a:endParaRPr/>
          </a:p>
        </p:txBody>
      </p:sp>
      <p:sp>
        <p:nvSpPr>
          <p:cNvPr id="171" name="Google Shape;171;p2"/>
          <p:cNvSpPr/>
          <p:nvPr/>
        </p:nvSpPr>
        <p:spPr>
          <a:xfrm>
            <a:off x="384048" y="9189720"/>
            <a:ext cx="6791904" cy="658368"/>
          </a:xfrm>
          <a:prstGeom prst="roundRect">
            <a:avLst>
              <a:gd name="adj" fmla="val 4000"/>
            </a:avLst>
          </a:prstGeom>
          <a:solidFill>
            <a:srgbClr val="1D1F2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"/>
          <p:cNvSpPr txBox="1"/>
          <p:nvPr/>
        </p:nvSpPr>
        <p:spPr>
          <a:xfrm>
            <a:off x="585216" y="9281160"/>
            <a:ext cx="6426144" cy="237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darknetsearch.com</a:t>
            </a:r>
            <a:endParaRPr/>
          </a:p>
        </p:txBody>
      </p:sp>
      <p:sp>
        <p:nvSpPr>
          <p:cNvPr id="173" name="Google Shape;173;p2"/>
          <p:cNvSpPr txBox="1"/>
          <p:nvPr/>
        </p:nvSpPr>
        <p:spPr>
          <a:xfrm>
            <a:off x="585216" y="9537192"/>
            <a:ext cx="6426144" cy="237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 b="0" i="0" u="none" strike="noStrike" cap="none">
                <a:solidFill>
                  <a:srgbClr val="B7BAC3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MSSP  pricing.darknetsearch.com/?seg=mssp     End clients  pricing.darknetsearch.com/?seg=end</a:t>
            </a:r>
            <a:endParaRPr/>
          </a:p>
        </p:txBody>
      </p:sp>
      <p:sp>
        <p:nvSpPr>
          <p:cNvPr id="174" name="Google Shape;174;p2"/>
          <p:cNvSpPr txBox="1"/>
          <p:nvPr/>
        </p:nvSpPr>
        <p:spPr>
          <a:xfrm>
            <a:off x="384048" y="10012680"/>
            <a:ext cx="5029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Kaduu AG  ·  Partner material  ·  Not a binding quote</a:t>
            </a:r>
            <a:endParaRPr/>
          </a:p>
        </p:txBody>
      </p:sp>
      <p:sp>
        <p:nvSpPr>
          <p:cNvPr id="175" name="Google Shape;175;p2"/>
          <p:cNvSpPr txBox="1"/>
          <p:nvPr/>
        </p:nvSpPr>
        <p:spPr>
          <a:xfrm>
            <a:off x="6691320" y="10012680"/>
            <a:ext cx="457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02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536</Words>
  <Application>Microsoft Office PowerPoint</Application>
  <PresentationFormat>Benutzerdefiniert</PresentationFormat>
  <Paragraphs>66</Paragraphs>
  <Slides>2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6" baseType="lpstr">
      <vt:lpstr>Arial</vt:lpstr>
      <vt:lpstr>Quattrocento Sans</vt:lpstr>
      <vt:lpstr>Calibri</vt:lpstr>
      <vt:lpstr>Office Theme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oliver muenchow</cp:lastModifiedBy>
  <cp:revision>2</cp:revision>
  <dcterms:created xsi:type="dcterms:W3CDTF">2013-01-27T09:14:16Z</dcterms:created>
  <dcterms:modified xsi:type="dcterms:W3CDTF">2026-11-07T23:03:52Z</dcterms:modified>
</cp:coreProperties>
</file>