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
  </p:notesMasterIdLst>
  <p:sldIdLst>
    <p:sldId id="256" r:id="rId2"/>
    <p:sldId id="257" r:id="rId3"/>
  </p:sldIdLst>
  <p:sldSz cx="7559675" cy="10691813"/>
  <p:notesSz cx="6858000" cy="9144000"/>
  <p:embeddedFontLst>
    <p:embeddedFont>
      <p:font typeface="Quattrocento Sans" panose="020B0502050000020003" pitchFamily="34" charset="0"/>
      <p:regular r:id="rId5"/>
      <p:bold r:id="rId6"/>
      <p:italic r:id="rId7"/>
      <p:boldItalic r:id="rId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2" roundtripDataSignature="AMtx7mgKlG1Lq6H6aR0yEB7Xu7sIMEAgV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3374" y="8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4.fntdata"/><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font" Target="fonts/font3.fntdata"/><Relationship Id="rId12" Type="http://customschemas.google.com/relationships/presentationmetadata" Target="metadata"/><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font" Target="fonts/font2.fntdata"/><Relationship Id="rId5" Type="http://schemas.openxmlformats.org/officeDocument/2006/relationships/font" Target="fonts/font1.fntdata"/><Relationship Id="rId15" Type="http://schemas.openxmlformats.org/officeDocument/2006/relationships/theme" Target="theme/theme1.xml"/><Relationship Id="rId4" Type="http://schemas.openxmlformats.org/officeDocument/2006/relationships/notesMaster" Target="notesMasters/notesMaster1.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2216150" y="685800"/>
            <a:ext cx="24257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4" name="Google Shape;134;p2:notes"/>
          <p:cNvSpPr>
            <a:spLocks noGrp="1" noRot="1" noChangeAspect="1"/>
          </p:cNvSpPr>
          <p:nvPr>
            <p:ph type="sldImg" idx="2"/>
          </p:nvPr>
        </p:nvSpPr>
        <p:spPr>
          <a:xfrm>
            <a:off x="2216150" y="685800"/>
            <a:ext cx="24257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 name="Google Shape;13;p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 name="Google Shape;14;p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‹Nr.›</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5"/>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5"/>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18" name="Google Shape;18;p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‹Nr.›</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6"/>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4" name="Google Shape;24;p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‹Nr.›</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7"/>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dk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7"/>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30" name="Google Shape;30;p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‹Nr.›</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8"/>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6" name="Google Shape;36;p8"/>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7" name="Google Shape;37;p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‹Nr.›</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9"/>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3" name="Google Shape;43;p9"/>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4" name="Google Shape;44;p9"/>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5" name="Google Shape;45;p9"/>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6" name="Google Shape;46;p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‹Nr.›</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10"/>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‹Nr.›</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1"/>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1"/>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57" name="Google Shape;57;p11"/>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58" name="Google Shape;58;p1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‹Nr.›</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2"/>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2"/>
          <p:cNvSpPr>
            <a:spLocks noGrp="1"/>
          </p:cNvSpPr>
          <p:nvPr>
            <p:ph type="pic" idx="2"/>
          </p:nvPr>
        </p:nvSpPr>
        <p:spPr>
          <a:xfrm>
            <a:off x="1792288" y="612775"/>
            <a:ext cx="5486400" cy="4114800"/>
          </a:xfrm>
          <a:prstGeom prst="rect">
            <a:avLst/>
          </a:prstGeom>
          <a:noFill/>
          <a:ln>
            <a:noFill/>
          </a:ln>
        </p:spPr>
      </p:sp>
      <p:sp>
        <p:nvSpPr>
          <p:cNvPr id="64" name="Google Shape;64;p12"/>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5" name="Google Shape;65;p1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‹Nr.›</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3"/>
          <p:cNvSpPr txBox="1">
            <a:spLocks noGrp="1"/>
          </p:cNvSpPr>
          <p:nvPr>
            <p:ph type="body" idx="1"/>
          </p:nvPr>
        </p:nvSpPr>
        <p:spPr>
          <a:xfrm rot="5400000">
            <a:off x="2309019" y="-251618"/>
            <a:ext cx="4525963" cy="82296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1" name="Google Shape;71;p1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‹Nr.›</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4"/>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4"/>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7" name="Google Shape;77;p1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‹Nr.›</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‹Nr.›</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B0B0F"/>
        </a:solidFill>
        <a:effectLst/>
      </p:bgPr>
    </p:bg>
    <p:spTree>
      <p:nvGrpSpPr>
        <p:cNvPr id="1" name="Shape 83"/>
        <p:cNvGrpSpPr/>
        <p:nvPr/>
      </p:nvGrpSpPr>
      <p:grpSpPr>
        <a:xfrm>
          <a:off x="0" y="0"/>
          <a:ext cx="0" cy="0"/>
          <a:chOff x="0" y="0"/>
          <a:chExt cx="0" cy="0"/>
        </a:xfrm>
      </p:grpSpPr>
      <p:sp>
        <p:nvSpPr>
          <p:cNvPr id="84" name="Google Shape;84;p1"/>
          <p:cNvSpPr/>
          <p:nvPr/>
        </p:nvSpPr>
        <p:spPr>
          <a:xfrm>
            <a:off x="0" y="0"/>
            <a:ext cx="7560000" cy="50800"/>
          </a:xfrm>
          <a:prstGeom prst="rect">
            <a:avLst/>
          </a:prstGeom>
          <a:solidFill>
            <a:srgbClr val="FFC7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5" name="Google Shape;85;p1" descr="flyer_header.png"/>
          <p:cNvPicPr preferRelativeResize="0"/>
          <p:nvPr/>
        </p:nvPicPr>
        <p:blipFill rotWithShape="1">
          <a:blip r:embed="rId3">
            <a:alphaModFix/>
          </a:blip>
          <a:srcRect/>
          <a:stretch/>
        </p:blipFill>
        <p:spPr>
          <a:xfrm>
            <a:off x="3869253" y="118872"/>
            <a:ext cx="3703320" cy="1691640"/>
          </a:xfrm>
          <a:prstGeom prst="rect">
            <a:avLst/>
          </a:prstGeom>
          <a:noFill/>
          <a:ln>
            <a:noFill/>
          </a:ln>
        </p:spPr>
      </p:pic>
      <p:sp>
        <p:nvSpPr>
          <p:cNvPr id="86" name="Google Shape;86;p1"/>
          <p:cNvSpPr/>
          <p:nvPr/>
        </p:nvSpPr>
        <p:spPr>
          <a:xfrm>
            <a:off x="0" y="109728"/>
            <a:ext cx="4434840" cy="1691640"/>
          </a:xfrm>
          <a:prstGeom prst="rect">
            <a:avLst/>
          </a:prstGeom>
          <a:solidFill>
            <a:srgbClr val="0B0B0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7" name="Google Shape;87;p1"/>
          <p:cNvSpPr txBox="1"/>
          <p:nvPr/>
        </p:nvSpPr>
        <p:spPr>
          <a:xfrm>
            <a:off x="384048" y="256032"/>
            <a:ext cx="4023360" cy="138499"/>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900" b="1" u="none" strike="noStrike" cap="none">
                <a:solidFill>
                  <a:srgbClr val="FFC72C"/>
                </a:solidFill>
                <a:latin typeface="Quattrocento Sans" panose="020B0502050000020003" pitchFamily="34" charset="0"/>
                <a:ea typeface="Quattrocento Sans"/>
                <a:cs typeface="Quattrocento Sans"/>
                <a:sym typeface="Quattrocento Sans"/>
              </a:rPr>
              <a:t>KADUU AG  ·  SCHWEIZ</a:t>
            </a:r>
            <a:endParaRPr sz="900" b="1">
              <a:solidFill>
                <a:srgbClr val="FFC72C"/>
              </a:solidFill>
              <a:latin typeface="Quattrocento Sans" panose="020B0502050000020003" pitchFamily="34" charset="0"/>
            </a:endParaRPr>
          </a:p>
        </p:txBody>
      </p:sp>
      <p:sp>
        <p:nvSpPr>
          <p:cNvPr id="88" name="Google Shape;88;p1"/>
          <p:cNvSpPr txBox="1"/>
          <p:nvPr/>
        </p:nvSpPr>
        <p:spPr>
          <a:xfrm>
            <a:off x="384048" y="502920"/>
            <a:ext cx="4114800" cy="760208"/>
          </a:xfrm>
          <a:prstGeom prst="rect">
            <a:avLst/>
          </a:prstGeom>
          <a:noFill/>
          <a:ln>
            <a:noFill/>
          </a:ln>
        </p:spPr>
        <p:txBody>
          <a:bodyPr spcFirstLastPara="1" wrap="square" lIns="0" tIns="0" rIns="0" bIns="0" anchor="t" anchorCtr="0">
            <a:spAutoFit/>
          </a:bodyPr>
          <a:lstStyle/>
          <a:p>
            <a:pPr marL="0" marR="0" lvl="0" indent="0" algn="l" rtl="0">
              <a:lnSpc>
                <a:spcPct val="95000"/>
              </a:lnSpc>
              <a:spcBef>
                <a:spcPts val="0"/>
              </a:spcBef>
              <a:spcAft>
                <a:spcPts val="0"/>
              </a:spcAft>
              <a:buNone/>
            </a:pPr>
            <a:r>
              <a:rPr lang="en-US" sz="2600" b="1" i="0" u="none" strike="noStrike" cap="none">
                <a:solidFill>
                  <a:srgbClr val="FFFFFF"/>
                </a:solidFill>
                <a:latin typeface="Quattrocento Sans"/>
                <a:ea typeface="Quattrocento Sans"/>
                <a:cs typeface="Quattrocento Sans"/>
                <a:sym typeface="Quattrocento Sans"/>
              </a:rPr>
              <a:t>DarknetSearch</a:t>
            </a:r>
            <a:endParaRPr/>
          </a:p>
          <a:p>
            <a:pPr marL="0" marR="0" lvl="0" indent="0" algn="l" rtl="0">
              <a:lnSpc>
                <a:spcPct val="95000"/>
              </a:lnSpc>
              <a:spcBef>
                <a:spcPts val="0"/>
              </a:spcBef>
              <a:spcAft>
                <a:spcPts val="0"/>
              </a:spcAft>
              <a:buNone/>
            </a:pPr>
            <a:r>
              <a:rPr lang="en-US" sz="2600" b="1" u="none" strike="noStrike" cap="none">
                <a:solidFill>
                  <a:srgbClr val="FFFFFF"/>
                </a:solidFill>
                <a:latin typeface="Quattrocento Sans" panose="020B0502050000020003" pitchFamily="34" charset="0"/>
                <a:ea typeface="Quattrocento Sans"/>
                <a:cs typeface="Quattrocento Sans"/>
                <a:sym typeface="Quattrocento Sans"/>
              </a:rPr>
              <a:t>für Partner</a:t>
            </a:r>
            <a:endParaRPr sz="2600" b="1">
              <a:solidFill>
                <a:srgbClr val="FFFFFF"/>
              </a:solidFill>
              <a:latin typeface="Quattrocento Sans" panose="020B0502050000020003" pitchFamily="34" charset="0"/>
            </a:endParaRPr>
          </a:p>
        </p:txBody>
      </p:sp>
      <p:sp>
        <p:nvSpPr>
          <p:cNvPr id="89" name="Google Shape;89;p1"/>
          <p:cNvSpPr txBox="1"/>
          <p:nvPr/>
        </p:nvSpPr>
        <p:spPr>
          <a:xfrm>
            <a:off x="384048" y="1536192"/>
            <a:ext cx="4023360" cy="201168"/>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900" b="1" i="0" u="none" strike="noStrike" cap="none">
                <a:solidFill>
                  <a:srgbClr val="6E727E"/>
                </a:solidFill>
                <a:latin typeface="Quattrocento Sans"/>
                <a:ea typeface="Quattrocento Sans"/>
                <a:cs typeface="Quattrocento Sans"/>
                <a:sym typeface="Quattrocento Sans"/>
              </a:rPr>
              <a:t>MSSP  ·  RESELLER  ·  WHITE-LABEL</a:t>
            </a:r>
            <a:endParaRPr/>
          </a:p>
        </p:txBody>
      </p:sp>
      <p:sp>
        <p:nvSpPr>
          <p:cNvPr id="90" name="Google Shape;90;p1"/>
          <p:cNvSpPr txBox="1"/>
          <p:nvPr/>
        </p:nvSpPr>
        <p:spPr>
          <a:xfrm>
            <a:off x="384048" y="1965960"/>
            <a:ext cx="6791904" cy="450636"/>
          </a:xfrm>
          <a:prstGeom prst="rect">
            <a:avLst/>
          </a:prstGeom>
          <a:noFill/>
          <a:ln>
            <a:noFill/>
          </a:ln>
        </p:spPr>
        <p:txBody>
          <a:bodyPr spcFirstLastPara="1" wrap="square" lIns="0" tIns="0" rIns="0" bIns="0" anchor="t" anchorCtr="0">
            <a:spAutoFit/>
          </a:bodyPr>
          <a:lstStyle/>
          <a:p>
            <a:pPr marL="0" marR="0" lvl="0" indent="0" algn="l" rtl="0">
              <a:lnSpc>
                <a:spcPct val="122000"/>
              </a:lnSpc>
              <a:spcBef>
                <a:spcPts val="0"/>
              </a:spcBef>
              <a:spcAft>
                <a:spcPts val="0"/>
              </a:spcAft>
              <a:buNone/>
            </a:pPr>
            <a:r>
              <a:rPr lang="de-DE" sz="1200" u="none" strike="noStrike" cap="none">
                <a:solidFill>
                  <a:srgbClr val="B7BAC3"/>
                </a:solidFill>
                <a:latin typeface="Quattrocento Sans" panose="020B0502050000020003" pitchFamily="34" charset="0"/>
                <a:ea typeface="Quattrocento Sans"/>
                <a:cs typeface="Quattrocento Sans"/>
                <a:sym typeface="Quattrocento Sans"/>
              </a:rPr>
              <a:t>Darknet-Intelligence als Managed Service betreiben. Feste jährliche MSSP-Lizenzen, unbegrenzte Suchen und 40 % Rabatt auf den Listenpreis, wenn der Endkunde einen eigenen Tenant möchte.</a:t>
            </a:r>
            <a:endParaRPr sz="1200">
              <a:solidFill>
                <a:srgbClr val="B7BAC3"/>
              </a:solidFill>
              <a:latin typeface="Quattrocento Sans" panose="020B0502050000020003" pitchFamily="34" charset="0"/>
            </a:endParaRPr>
          </a:p>
        </p:txBody>
      </p:sp>
      <p:sp>
        <p:nvSpPr>
          <p:cNvPr id="91" name="Google Shape;91;p1"/>
          <p:cNvSpPr/>
          <p:nvPr/>
        </p:nvSpPr>
        <p:spPr>
          <a:xfrm>
            <a:off x="384048" y="2697480"/>
            <a:ext cx="3246120" cy="3246120"/>
          </a:xfrm>
          <a:prstGeom prst="roundRect">
            <a:avLst>
              <a:gd name="adj" fmla="val 4000"/>
            </a:avLst>
          </a:prstGeom>
          <a:solidFill>
            <a:srgbClr val="15161B"/>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92" name="Google Shape;92;p1"/>
          <p:cNvSpPr/>
          <p:nvPr/>
        </p:nvSpPr>
        <p:spPr>
          <a:xfrm>
            <a:off x="384048" y="2697480"/>
            <a:ext cx="91440" cy="3246120"/>
          </a:xfrm>
          <a:prstGeom prst="rect">
            <a:avLst/>
          </a:prstGeom>
          <a:solidFill>
            <a:srgbClr val="FFC7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93" name="Google Shape;93;p1"/>
          <p:cNvSpPr txBox="1"/>
          <p:nvPr/>
        </p:nvSpPr>
        <p:spPr>
          <a:xfrm>
            <a:off x="640080" y="2862072"/>
            <a:ext cx="2880360" cy="292608"/>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1600" b="1" i="0" u="none" strike="noStrike" cap="none">
                <a:solidFill>
                  <a:srgbClr val="FFFFFF"/>
                </a:solidFill>
                <a:latin typeface="Quattrocento Sans"/>
                <a:ea typeface="Quattrocento Sans"/>
                <a:cs typeface="Quattrocento Sans"/>
                <a:sym typeface="Quattrocento Sans"/>
              </a:rPr>
              <a:t>MSSP Small</a:t>
            </a:r>
            <a:endParaRPr/>
          </a:p>
        </p:txBody>
      </p:sp>
      <p:sp>
        <p:nvSpPr>
          <p:cNvPr id="94" name="Google Shape;94;p1"/>
          <p:cNvSpPr txBox="1"/>
          <p:nvPr/>
        </p:nvSpPr>
        <p:spPr>
          <a:xfrm>
            <a:off x="640080" y="3154680"/>
            <a:ext cx="2880300" cy="2001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1300" b="1" u="none" strike="noStrike" cap="none">
                <a:solidFill>
                  <a:srgbClr val="FFC72C"/>
                </a:solidFill>
                <a:latin typeface="Quattrocento Sans" panose="020B0502050000020003" pitchFamily="34" charset="0"/>
                <a:ea typeface="Quattrocento Sans"/>
                <a:cs typeface="Quattrocento Sans"/>
                <a:sym typeface="Quattrocento Sans"/>
              </a:rPr>
              <a:t>Preis auf Anfrage</a:t>
            </a:r>
            <a:endParaRPr sz="1300" b="1" dirty="0">
              <a:solidFill>
                <a:srgbClr val="FFC72C"/>
              </a:solidFill>
              <a:latin typeface="Quattrocento Sans" panose="020B0502050000020003" pitchFamily="34" charset="0"/>
            </a:endParaRPr>
          </a:p>
        </p:txBody>
      </p:sp>
      <p:sp>
        <p:nvSpPr>
          <p:cNvPr id="95" name="Google Shape;95;p1"/>
          <p:cNvSpPr txBox="1"/>
          <p:nvPr/>
        </p:nvSpPr>
        <p:spPr>
          <a:xfrm>
            <a:off x="640080" y="3429000"/>
            <a:ext cx="2880360" cy="184666"/>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de-DE" sz="1200" b="1" u="none" strike="noStrike" cap="none">
                <a:solidFill>
                  <a:srgbClr val="FFFFFF"/>
                </a:solidFill>
                <a:latin typeface="Quattrocento Sans" panose="020B0502050000020003" pitchFamily="34" charset="0"/>
                <a:ea typeface="Quattrocento Sans"/>
                <a:cs typeface="Quattrocento Sans"/>
                <a:sym typeface="Quattrocento Sans"/>
              </a:rPr>
              <a:t>Bis zu 20 Kunden / Monat</a:t>
            </a:r>
            <a:endParaRPr sz="1200" b="1">
              <a:solidFill>
                <a:srgbClr val="FFFFFF"/>
              </a:solidFill>
              <a:latin typeface="Quattrocento Sans" panose="020B0502050000020003" pitchFamily="34" charset="0"/>
            </a:endParaRPr>
          </a:p>
        </p:txBody>
      </p:sp>
      <p:sp>
        <p:nvSpPr>
          <p:cNvPr id="96" name="Google Shape;96;p1"/>
          <p:cNvSpPr txBox="1"/>
          <p:nvPr/>
        </p:nvSpPr>
        <p:spPr>
          <a:xfrm>
            <a:off x="640080" y="3703320"/>
            <a:ext cx="2880360" cy="371640"/>
          </a:xfrm>
          <a:prstGeom prst="rect">
            <a:avLst/>
          </a:prstGeom>
          <a:noFill/>
          <a:ln>
            <a:noFill/>
          </a:ln>
        </p:spPr>
        <p:txBody>
          <a:bodyPr spcFirstLastPara="1" wrap="square" lIns="0" tIns="0" rIns="0" bIns="0" anchor="t" anchorCtr="0">
            <a:spAutoFit/>
          </a:bodyPr>
          <a:lstStyle/>
          <a:p>
            <a:pPr marL="0" marR="0" lvl="0" indent="0" algn="l" rtl="0">
              <a:lnSpc>
                <a:spcPct val="115000"/>
              </a:lnSpc>
              <a:spcBef>
                <a:spcPts val="0"/>
              </a:spcBef>
              <a:spcAft>
                <a:spcPts val="0"/>
              </a:spcAft>
              <a:buNone/>
            </a:pPr>
            <a:r>
              <a:rPr lang="de-DE" sz="1050" u="none" strike="noStrike" cap="none">
                <a:solidFill>
                  <a:srgbClr val="B7BAC3"/>
                </a:solidFill>
                <a:latin typeface="Quattrocento Sans" panose="020B0502050000020003" pitchFamily="34" charset="0"/>
                <a:ea typeface="Quattrocento Sans"/>
                <a:cs typeface="Quattrocento Sans"/>
                <a:sym typeface="Quattrocento Sans"/>
              </a:rPr>
              <a:t>Boutique-MSSPs beim Aufbau ihres Kundenstamms.</a:t>
            </a:r>
            <a:endParaRPr sz="1050">
              <a:solidFill>
                <a:srgbClr val="B7BAC3"/>
              </a:solidFill>
              <a:latin typeface="Quattrocento Sans" panose="020B0502050000020003" pitchFamily="34" charset="0"/>
            </a:endParaRPr>
          </a:p>
        </p:txBody>
      </p:sp>
      <p:cxnSp>
        <p:nvCxnSpPr>
          <p:cNvPr id="97" name="Google Shape;97;p1"/>
          <p:cNvCxnSpPr/>
          <p:nvPr/>
        </p:nvCxnSpPr>
        <p:spPr>
          <a:xfrm>
            <a:off x="640080" y="4142232"/>
            <a:ext cx="2788920" cy="0"/>
          </a:xfrm>
          <a:prstGeom prst="straightConnector1">
            <a:avLst/>
          </a:prstGeom>
          <a:noFill/>
          <a:ln w="12700" cap="flat" cmpd="sng">
            <a:solidFill>
              <a:srgbClr val="2A2C34"/>
            </a:solidFill>
            <a:prstDash val="solid"/>
            <a:round/>
            <a:headEnd type="none" w="sm" len="sm"/>
            <a:tailEnd type="none" w="sm" len="sm"/>
          </a:ln>
          <a:effectLst>
            <a:outerShdw blurRad="40000" dist="20000" dir="5400000" rotWithShape="0">
              <a:srgbClr val="000000">
                <a:alpha val="38039"/>
              </a:srgbClr>
            </a:outerShdw>
          </a:effectLst>
        </p:spPr>
      </p:cxnSp>
      <p:sp>
        <p:nvSpPr>
          <p:cNvPr id="98" name="Google Shape;98;p1"/>
          <p:cNvSpPr txBox="1"/>
          <p:nvPr/>
        </p:nvSpPr>
        <p:spPr>
          <a:xfrm>
            <a:off x="640080" y="4317472"/>
            <a:ext cx="1737360" cy="161583"/>
          </a:xfrm>
          <a:prstGeom prst="rect">
            <a:avLst/>
          </a:prstGeom>
          <a:no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None/>
            </a:pPr>
            <a:r>
              <a:rPr lang="en-US" sz="1050" u="none" strike="noStrike" cap="none">
                <a:solidFill>
                  <a:srgbClr val="B7BAC3"/>
                </a:solidFill>
                <a:latin typeface="Quattrocento Sans" panose="020B0502050000020003" pitchFamily="34" charset="0"/>
                <a:ea typeface="Quattrocento Sans"/>
                <a:cs typeface="Quattrocento Sans"/>
                <a:sym typeface="Quattrocento Sans"/>
              </a:rPr>
              <a:t>Nutzer</a:t>
            </a:r>
            <a:endParaRPr sz="1050">
              <a:solidFill>
                <a:srgbClr val="B7BAC3"/>
              </a:solidFill>
              <a:latin typeface="Quattrocento Sans" panose="020B0502050000020003" pitchFamily="34" charset="0"/>
            </a:endParaRPr>
          </a:p>
        </p:txBody>
      </p:sp>
      <p:sp>
        <p:nvSpPr>
          <p:cNvPr id="99" name="Google Shape;99;p1"/>
          <p:cNvSpPr txBox="1"/>
          <p:nvPr/>
        </p:nvSpPr>
        <p:spPr>
          <a:xfrm>
            <a:off x="2258567" y="4251960"/>
            <a:ext cx="1143000" cy="292608"/>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50" b="1" i="0" u="none" strike="noStrike" cap="none">
                <a:solidFill>
                  <a:srgbClr val="FFFFFF"/>
                </a:solidFill>
                <a:latin typeface="Quattrocento Sans"/>
                <a:ea typeface="Quattrocento Sans"/>
                <a:cs typeface="Quattrocento Sans"/>
                <a:sym typeface="Quattrocento Sans"/>
              </a:rPr>
              <a:t>10</a:t>
            </a:r>
            <a:endParaRPr/>
          </a:p>
        </p:txBody>
      </p:sp>
      <p:sp>
        <p:nvSpPr>
          <p:cNvPr id="100" name="Google Shape;100;p1"/>
          <p:cNvSpPr txBox="1"/>
          <p:nvPr/>
        </p:nvSpPr>
        <p:spPr>
          <a:xfrm>
            <a:off x="640080" y="4544568"/>
            <a:ext cx="1737360" cy="292608"/>
          </a:xfrm>
          <a:prstGeom prst="rect">
            <a:avLst/>
          </a:prstGeom>
          <a:no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None/>
            </a:pPr>
            <a:r>
              <a:rPr lang="en-US" sz="1050" b="0" i="0" u="none" strike="noStrike" cap="none">
                <a:solidFill>
                  <a:srgbClr val="B7BAC3"/>
                </a:solidFill>
                <a:latin typeface="Quattrocento Sans"/>
                <a:ea typeface="Quattrocento Sans"/>
                <a:cs typeface="Quattrocento Sans"/>
                <a:sym typeface="Quattrocento Sans"/>
              </a:rPr>
              <a:t>Assets</a:t>
            </a:r>
            <a:endParaRPr/>
          </a:p>
        </p:txBody>
      </p:sp>
      <p:sp>
        <p:nvSpPr>
          <p:cNvPr id="101" name="Google Shape;101;p1"/>
          <p:cNvSpPr txBox="1"/>
          <p:nvPr/>
        </p:nvSpPr>
        <p:spPr>
          <a:xfrm>
            <a:off x="2258567" y="4544568"/>
            <a:ext cx="1143000" cy="292608"/>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50" b="1" i="0" u="none" strike="noStrike" cap="none">
                <a:solidFill>
                  <a:srgbClr val="FFFFFF"/>
                </a:solidFill>
                <a:latin typeface="Quattrocento Sans"/>
                <a:ea typeface="Quattrocento Sans"/>
                <a:cs typeface="Quattrocento Sans"/>
                <a:sym typeface="Quattrocento Sans"/>
              </a:rPr>
              <a:t>25</a:t>
            </a:r>
            <a:endParaRPr/>
          </a:p>
        </p:txBody>
      </p:sp>
      <p:sp>
        <p:nvSpPr>
          <p:cNvPr id="102" name="Google Shape;102;p1"/>
          <p:cNvSpPr txBox="1"/>
          <p:nvPr/>
        </p:nvSpPr>
        <p:spPr>
          <a:xfrm>
            <a:off x="640080" y="4902688"/>
            <a:ext cx="1737360" cy="161583"/>
          </a:xfrm>
          <a:prstGeom prst="rect">
            <a:avLst/>
          </a:prstGeom>
          <a:no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None/>
            </a:pPr>
            <a:r>
              <a:rPr lang="en-US" sz="1050" u="none" strike="noStrike" cap="none">
                <a:solidFill>
                  <a:srgbClr val="B7BAC3"/>
                </a:solidFill>
                <a:latin typeface="Quattrocento Sans" panose="020B0502050000020003" pitchFamily="34" charset="0"/>
                <a:ea typeface="Quattrocento Sans"/>
                <a:cs typeface="Quattrocento Sans"/>
                <a:sym typeface="Quattrocento Sans"/>
              </a:rPr>
              <a:t>API / Monat</a:t>
            </a:r>
            <a:endParaRPr sz="1050">
              <a:solidFill>
                <a:srgbClr val="B7BAC3"/>
              </a:solidFill>
              <a:latin typeface="Quattrocento Sans" panose="020B0502050000020003" pitchFamily="34" charset="0"/>
            </a:endParaRPr>
          </a:p>
        </p:txBody>
      </p:sp>
      <p:sp>
        <p:nvSpPr>
          <p:cNvPr id="103" name="Google Shape;103;p1"/>
          <p:cNvSpPr txBox="1"/>
          <p:nvPr/>
        </p:nvSpPr>
        <p:spPr>
          <a:xfrm>
            <a:off x="2258567" y="4902688"/>
            <a:ext cx="1143000" cy="161583"/>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50" b="1" u="none" strike="noStrike" cap="none">
                <a:solidFill>
                  <a:srgbClr val="FFFFFF"/>
                </a:solidFill>
                <a:latin typeface="Quattrocento Sans" panose="020B0502050000020003" pitchFamily="34" charset="0"/>
                <a:ea typeface="Quattrocento Sans"/>
                <a:cs typeface="Quattrocento Sans"/>
                <a:sym typeface="Quattrocento Sans"/>
              </a:rPr>
              <a:t>1.000</a:t>
            </a:r>
            <a:endParaRPr sz="1050" b="1" dirty="0">
              <a:solidFill>
                <a:srgbClr val="FFFFFF"/>
              </a:solidFill>
              <a:latin typeface="Quattrocento Sans" panose="020B0502050000020003" pitchFamily="34" charset="0"/>
            </a:endParaRPr>
          </a:p>
        </p:txBody>
      </p:sp>
      <p:sp>
        <p:nvSpPr>
          <p:cNvPr id="104" name="Google Shape;104;p1"/>
          <p:cNvSpPr txBox="1"/>
          <p:nvPr/>
        </p:nvSpPr>
        <p:spPr>
          <a:xfrm>
            <a:off x="640080" y="5195296"/>
            <a:ext cx="1737360" cy="161583"/>
          </a:xfrm>
          <a:prstGeom prst="rect">
            <a:avLst/>
          </a:prstGeom>
          <a:no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None/>
            </a:pPr>
            <a:r>
              <a:rPr lang="en-US" sz="1050" u="none" strike="noStrike" cap="none">
                <a:solidFill>
                  <a:srgbClr val="B7BAC3"/>
                </a:solidFill>
                <a:latin typeface="Quattrocento Sans" panose="020B0502050000020003" pitchFamily="34" charset="0"/>
                <a:ea typeface="Quattrocento Sans"/>
                <a:cs typeface="Quattrocento Sans"/>
                <a:sym typeface="Quattrocento Sans"/>
              </a:rPr>
              <a:t>ASM-Berichte / M.</a:t>
            </a:r>
            <a:endParaRPr sz="1050">
              <a:solidFill>
                <a:srgbClr val="B7BAC3"/>
              </a:solidFill>
              <a:latin typeface="Quattrocento Sans" panose="020B0502050000020003" pitchFamily="34" charset="0"/>
            </a:endParaRPr>
          </a:p>
        </p:txBody>
      </p:sp>
      <p:sp>
        <p:nvSpPr>
          <p:cNvPr id="105" name="Google Shape;105;p1"/>
          <p:cNvSpPr txBox="1"/>
          <p:nvPr/>
        </p:nvSpPr>
        <p:spPr>
          <a:xfrm>
            <a:off x="2258567" y="5129784"/>
            <a:ext cx="1143000" cy="292608"/>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50" b="1" i="0" u="none" strike="noStrike" cap="none">
                <a:solidFill>
                  <a:srgbClr val="FFFFFF"/>
                </a:solidFill>
                <a:latin typeface="Quattrocento Sans"/>
                <a:ea typeface="Quattrocento Sans"/>
                <a:cs typeface="Quattrocento Sans"/>
                <a:sym typeface="Quattrocento Sans"/>
              </a:rPr>
              <a:t>5</a:t>
            </a:r>
            <a:endParaRPr/>
          </a:p>
        </p:txBody>
      </p:sp>
      <p:sp>
        <p:nvSpPr>
          <p:cNvPr id="106" name="Google Shape;106;p1"/>
          <p:cNvSpPr txBox="1"/>
          <p:nvPr/>
        </p:nvSpPr>
        <p:spPr>
          <a:xfrm>
            <a:off x="640080" y="5487904"/>
            <a:ext cx="1737360" cy="161583"/>
          </a:xfrm>
          <a:prstGeom prst="rect">
            <a:avLst/>
          </a:prstGeom>
          <a:no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None/>
            </a:pPr>
            <a:r>
              <a:rPr lang="en-US" sz="1050" u="none" strike="noStrike" cap="none">
                <a:solidFill>
                  <a:srgbClr val="B7BAC3"/>
                </a:solidFill>
                <a:latin typeface="Quattrocento Sans" panose="020B0502050000020003" pitchFamily="34" charset="0"/>
                <a:ea typeface="Quattrocento Sans"/>
                <a:cs typeface="Quattrocento Sans"/>
                <a:sym typeface="Quattrocento Sans"/>
              </a:rPr>
              <a:t>Zugangsdaten-Berichte / M.</a:t>
            </a:r>
            <a:endParaRPr sz="1050">
              <a:solidFill>
                <a:srgbClr val="B7BAC3"/>
              </a:solidFill>
              <a:latin typeface="Quattrocento Sans" panose="020B0502050000020003" pitchFamily="34" charset="0"/>
            </a:endParaRPr>
          </a:p>
        </p:txBody>
      </p:sp>
      <p:sp>
        <p:nvSpPr>
          <p:cNvPr id="107" name="Google Shape;107;p1"/>
          <p:cNvSpPr txBox="1"/>
          <p:nvPr/>
        </p:nvSpPr>
        <p:spPr>
          <a:xfrm>
            <a:off x="2258567" y="5422392"/>
            <a:ext cx="1143000" cy="292608"/>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50" b="1" i="0" u="none" strike="noStrike" cap="none">
                <a:solidFill>
                  <a:srgbClr val="FFFFFF"/>
                </a:solidFill>
                <a:latin typeface="Quattrocento Sans"/>
                <a:ea typeface="Quattrocento Sans"/>
                <a:cs typeface="Quattrocento Sans"/>
                <a:sym typeface="Quattrocento Sans"/>
              </a:rPr>
              <a:t>5</a:t>
            </a:r>
            <a:endParaRPr/>
          </a:p>
        </p:txBody>
      </p:sp>
      <p:sp>
        <p:nvSpPr>
          <p:cNvPr id="108" name="Google Shape;108;p1"/>
          <p:cNvSpPr/>
          <p:nvPr/>
        </p:nvSpPr>
        <p:spPr>
          <a:xfrm>
            <a:off x="3831336" y="2697480"/>
            <a:ext cx="3246120" cy="3246120"/>
          </a:xfrm>
          <a:prstGeom prst="roundRect">
            <a:avLst>
              <a:gd name="adj" fmla="val 4000"/>
            </a:avLst>
          </a:prstGeom>
          <a:solidFill>
            <a:srgbClr val="15161B"/>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9" name="Google Shape;109;p1"/>
          <p:cNvSpPr/>
          <p:nvPr/>
        </p:nvSpPr>
        <p:spPr>
          <a:xfrm>
            <a:off x="3831336" y="2697480"/>
            <a:ext cx="91440" cy="3246120"/>
          </a:xfrm>
          <a:prstGeom prst="rect">
            <a:avLst/>
          </a:prstGeom>
          <a:solidFill>
            <a:srgbClr val="FFC7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0" name="Google Shape;110;p1"/>
          <p:cNvSpPr txBox="1"/>
          <p:nvPr/>
        </p:nvSpPr>
        <p:spPr>
          <a:xfrm>
            <a:off x="4087368" y="2862072"/>
            <a:ext cx="2880360" cy="292608"/>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1600" b="1" i="0" u="none" strike="noStrike" cap="none">
                <a:solidFill>
                  <a:srgbClr val="FFFFFF"/>
                </a:solidFill>
                <a:latin typeface="Quattrocento Sans"/>
                <a:ea typeface="Quattrocento Sans"/>
                <a:cs typeface="Quattrocento Sans"/>
                <a:sym typeface="Quattrocento Sans"/>
              </a:rPr>
              <a:t>MSSP Large</a:t>
            </a:r>
            <a:endParaRPr/>
          </a:p>
        </p:txBody>
      </p:sp>
      <p:sp>
        <p:nvSpPr>
          <p:cNvPr id="111" name="Google Shape;111;p1"/>
          <p:cNvSpPr txBox="1"/>
          <p:nvPr/>
        </p:nvSpPr>
        <p:spPr>
          <a:xfrm>
            <a:off x="4087368" y="3154680"/>
            <a:ext cx="2880300" cy="200100"/>
          </a:xfrm>
          <a:prstGeom prst="rect">
            <a:avLst/>
          </a:prstGeom>
          <a:noFill/>
          <a:ln>
            <a:noFill/>
          </a:ln>
        </p:spPr>
        <p:txBody>
          <a:bodyPr spcFirstLastPara="1" wrap="square" lIns="0" tIns="0" rIns="0" bIns="0" anchor="t" anchorCtr="0">
            <a:spAutoFit/>
          </a:bodyPr>
          <a:lstStyle/>
          <a:p>
            <a:pPr lvl="0"/>
            <a:r>
              <a:rPr lang="en-US" sz="1300" b="1">
                <a:solidFill>
                  <a:srgbClr val="FFC72C"/>
                </a:solidFill>
                <a:latin typeface="Quattrocento Sans" panose="020B0502050000020003" pitchFamily="34" charset="0"/>
                <a:ea typeface="Quattrocento Sans"/>
                <a:cs typeface="Quattrocento Sans"/>
                <a:sym typeface="Quattrocento Sans"/>
              </a:rPr>
              <a:t>Preis auf Anfrage</a:t>
            </a:r>
            <a:endParaRPr lang="en-US" sz="1300" b="1" dirty="0">
              <a:solidFill>
                <a:srgbClr val="FFC72C"/>
              </a:solidFill>
              <a:latin typeface="Quattrocento Sans" panose="020B0502050000020003" pitchFamily="34" charset="0"/>
            </a:endParaRPr>
          </a:p>
        </p:txBody>
      </p:sp>
      <p:sp>
        <p:nvSpPr>
          <p:cNvPr id="112" name="Google Shape;112;p1"/>
          <p:cNvSpPr txBox="1"/>
          <p:nvPr/>
        </p:nvSpPr>
        <p:spPr>
          <a:xfrm>
            <a:off x="4087368" y="3429000"/>
            <a:ext cx="2880360" cy="184666"/>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de-DE" sz="1200" b="1" u="none" strike="noStrike" cap="none">
                <a:solidFill>
                  <a:srgbClr val="FFFFFF"/>
                </a:solidFill>
                <a:latin typeface="Quattrocento Sans" panose="020B0502050000020003" pitchFamily="34" charset="0"/>
                <a:ea typeface="Quattrocento Sans"/>
                <a:cs typeface="Quattrocento Sans"/>
                <a:sym typeface="Quattrocento Sans"/>
              </a:rPr>
              <a:t>Bis zu 200 Kunden / Monat</a:t>
            </a:r>
            <a:endParaRPr sz="1200" b="1">
              <a:solidFill>
                <a:srgbClr val="FFFFFF"/>
              </a:solidFill>
              <a:latin typeface="Quattrocento Sans" panose="020B0502050000020003" pitchFamily="34" charset="0"/>
            </a:endParaRPr>
          </a:p>
        </p:txBody>
      </p:sp>
      <p:sp>
        <p:nvSpPr>
          <p:cNvPr id="113" name="Google Shape;113;p1"/>
          <p:cNvSpPr txBox="1"/>
          <p:nvPr/>
        </p:nvSpPr>
        <p:spPr>
          <a:xfrm>
            <a:off x="4087368" y="3703320"/>
            <a:ext cx="2880360" cy="185820"/>
          </a:xfrm>
          <a:prstGeom prst="rect">
            <a:avLst/>
          </a:prstGeom>
          <a:noFill/>
          <a:ln>
            <a:noFill/>
          </a:ln>
        </p:spPr>
        <p:txBody>
          <a:bodyPr spcFirstLastPara="1" wrap="square" lIns="0" tIns="0" rIns="0" bIns="0" anchor="t" anchorCtr="0">
            <a:spAutoFit/>
          </a:bodyPr>
          <a:lstStyle/>
          <a:p>
            <a:pPr marL="0" marR="0" lvl="0" indent="0" algn="l" rtl="0">
              <a:lnSpc>
                <a:spcPct val="115000"/>
              </a:lnSpc>
              <a:spcBef>
                <a:spcPts val="0"/>
              </a:spcBef>
              <a:spcAft>
                <a:spcPts val="0"/>
              </a:spcAft>
              <a:buNone/>
            </a:pPr>
            <a:r>
              <a:rPr lang="en-US" sz="1050" u="none" strike="noStrike" cap="none">
                <a:solidFill>
                  <a:srgbClr val="B7BAC3"/>
                </a:solidFill>
                <a:latin typeface="Quattrocento Sans" panose="020B0502050000020003" pitchFamily="34" charset="0"/>
                <a:ea typeface="Quattrocento Sans"/>
                <a:cs typeface="Quattrocento Sans"/>
                <a:sym typeface="Quattrocento Sans"/>
              </a:rPr>
              <a:t>Etablierte MSSPs und Distributoren.</a:t>
            </a:r>
            <a:endParaRPr sz="1050">
              <a:solidFill>
                <a:srgbClr val="B7BAC3"/>
              </a:solidFill>
              <a:latin typeface="Quattrocento Sans" panose="020B0502050000020003" pitchFamily="34" charset="0"/>
            </a:endParaRPr>
          </a:p>
        </p:txBody>
      </p:sp>
      <p:cxnSp>
        <p:nvCxnSpPr>
          <p:cNvPr id="114" name="Google Shape;114;p1"/>
          <p:cNvCxnSpPr/>
          <p:nvPr/>
        </p:nvCxnSpPr>
        <p:spPr>
          <a:xfrm>
            <a:off x="4087368" y="4142232"/>
            <a:ext cx="2788920" cy="0"/>
          </a:xfrm>
          <a:prstGeom prst="straightConnector1">
            <a:avLst/>
          </a:prstGeom>
          <a:noFill/>
          <a:ln w="12700" cap="flat" cmpd="sng">
            <a:solidFill>
              <a:srgbClr val="2A2C34"/>
            </a:solidFill>
            <a:prstDash val="solid"/>
            <a:round/>
            <a:headEnd type="none" w="sm" len="sm"/>
            <a:tailEnd type="none" w="sm" len="sm"/>
          </a:ln>
          <a:effectLst>
            <a:outerShdw blurRad="40000" dist="20000" dir="5400000" rotWithShape="0">
              <a:srgbClr val="000000">
                <a:alpha val="38039"/>
              </a:srgbClr>
            </a:outerShdw>
          </a:effectLst>
        </p:spPr>
      </p:cxnSp>
      <p:sp>
        <p:nvSpPr>
          <p:cNvPr id="115" name="Google Shape;115;p1"/>
          <p:cNvSpPr txBox="1"/>
          <p:nvPr/>
        </p:nvSpPr>
        <p:spPr>
          <a:xfrm>
            <a:off x="4087368" y="4317472"/>
            <a:ext cx="1737360" cy="161583"/>
          </a:xfrm>
          <a:prstGeom prst="rect">
            <a:avLst/>
          </a:prstGeom>
          <a:no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None/>
            </a:pPr>
            <a:r>
              <a:rPr lang="en-US" sz="1050" u="none" strike="noStrike" cap="none">
                <a:solidFill>
                  <a:srgbClr val="B7BAC3"/>
                </a:solidFill>
                <a:latin typeface="Quattrocento Sans" panose="020B0502050000020003" pitchFamily="34" charset="0"/>
                <a:ea typeface="Quattrocento Sans"/>
                <a:cs typeface="Quattrocento Sans"/>
                <a:sym typeface="Quattrocento Sans"/>
              </a:rPr>
              <a:t>Nutzer</a:t>
            </a:r>
            <a:endParaRPr sz="1050">
              <a:solidFill>
                <a:srgbClr val="B7BAC3"/>
              </a:solidFill>
              <a:latin typeface="Quattrocento Sans" panose="020B0502050000020003" pitchFamily="34" charset="0"/>
            </a:endParaRPr>
          </a:p>
        </p:txBody>
      </p:sp>
      <p:sp>
        <p:nvSpPr>
          <p:cNvPr id="116" name="Google Shape;116;p1"/>
          <p:cNvSpPr txBox="1"/>
          <p:nvPr/>
        </p:nvSpPr>
        <p:spPr>
          <a:xfrm>
            <a:off x="5705855" y="4251960"/>
            <a:ext cx="1143000" cy="292608"/>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50" b="1" i="0" u="none" strike="noStrike" cap="none">
                <a:solidFill>
                  <a:srgbClr val="FFFFFF"/>
                </a:solidFill>
                <a:latin typeface="Quattrocento Sans"/>
                <a:ea typeface="Quattrocento Sans"/>
                <a:cs typeface="Quattrocento Sans"/>
                <a:sym typeface="Quattrocento Sans"/>
              </a:rPr>
              <a:t>50</a:t>
            </a:r>
            <a:endParaRPr/>
          </a:p>
        </p:txBody>
      </p:sp>
      <p:sp>
        <p:nvSpPr>
          <p:cNvPr id="117" name="Google Shape;117;p1"/>
          <p:cNvSpPr txBox="1"/>
          <p:nvPr/>
        </p:nvSpPr>
        <p:spPr>
          <a:xfrm>
            <a:off x="4087368" y="4544568"/>
            <a:ext cx="1737360" cy="292608"/>
          </a:xfrm>
          <a:prstGeom prst="rect">
            <a:avLst/>
          </a:prstGeom>
          <a:no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None/>
            </a:pPr>
            <a:r>
              <a:rPr lang="en-US" sz="1050" b="0" i="0" u="none" strike="noStrike" cap="none">
                <a:solidFill>
                  <a:srgbClr val="B7BAC3"/>
                </a:solidFill>
                <a:latin typeface="Quattrocento Sans"/>
                <a:ea typeface="Quattrocento Sans"/>
                <a:cs typeface="Quattrocento Sans"/>
                <a:sym typeface="Quattrocento Sans"/>
              </a:rPr>
              <a:t>Assets</a:t>
            </a:r>
            <a:endParaRPr/>
          </a:p>
        </p:txBody>
      </p:sp>
      <p:sp>
        <p:nvSpPr>
          <p:cNvPr id="118" name="Google Shape;118;p1"/>
          <p:cNvSpPr txBox="1"/>
          <p:nvPr/>
        </p:nvSpPr>
        <p:spPr>
          <a:xfrm>
            <a:off x="5705855" y="4544568"/>
            <a:ext cx="1143000" cy="292608"/>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50" b="1" i="0" u="none" strike="noStrike" cap="none">
                <a:solidFill>
                  <a:srgbClr val="FFFFFF"/>
                </a:solidFill>
                <a:latin typeface="Quattrocento Sans"/>
                <a:ea typeface="Quattrocento Sans"/>
                <a:cs typeface="Quattrocento Sans"/>
                <a:sym typeface="Quattrocento Sans"/>
              </a:rPr>
              <a:t>200</a:t>
            </a:r>
            <a:endParaRPr/>
          </a:p>
        </p:txBody>
      </p:sp>
      <p:sp>
        <p:nvSpPr>
          <p:cNvPr id="119" name="Google Shape;119;p1"/>
          <p:cNvSpPr txBox="1"/>
          <p:nvPr/>
        </p:nvSpPr>
        <p:spPr>
          <a:xfrm>
            <a:off x="4087368" y="4902688"/>
            <a:ext cx="1737360" cy="161583"/>
          </a:xfrm>
          <a:prstGeom prst="rect">
            <a:avLst/>
          </a:prstGeom>
          <a:no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None/>
            </a:pPr>
            <a:r>
              <a:rPr lang="en-US" sz="1050" u="none" strike="noStrike" cap="none">
                <a:solidFill>
                  <a:srgbClr val="B7BAC3"/>
                </a:solidFill>
                <a:latin typeface="Quattrocento Sans" panose="020B0502050000020003" pitchFamily="34" charset="0"/>
                <a:ea typeface="Quattrocento Sans"/>
                <a:cs typeface="Quattrocento Sans"/>
                <a:sym typeface="Quattrocento Sans"/>
              </a:rPr>
              <a:t>API / Monat</a:t>
            </a:r>
            <a:endParaRPr sz="1050">
              <a:solidFill>
                <a:srgbClr val="B7BAC3"/>
              </a:solidFill>
              <a:latin typeface="Quattrocento Sans" panose="020B0502050000020003" pitchFamily="34" charset="0"/>
            </a:endParaRPr>
          </a:p>
        </p:txBody>
      </p:sp>
      <p:sp>
        <p:nvSpPr>
          <p:cNvPr id="120" name="Google Shape;120;p1"/>
          <p:cNvSpPr txBox="1"/>
          <p:nvPr/>
        </p:nvSpPr>
        <p:spPr>
          <a:xfrm>
            <a:off x="5705855" y="4902688"/>
            <a:ext cx="1143000" cy="161583"/>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50" b="1" u="none" strike="noStrike" cap="none">
                <a:solidFill>
                  <a:srgbClr val="FFFFFF"/>
                </a:solidFill>
                <a:latin typeface="Quattrocento Sans" panose="020B0502050000020003" pitchFamily="34" charset="0"/>
                <a:ea typeface="Quattrocento Sans"/>
                <a:cs typeface="Quattrocento Sans"/>
                <a:sym typeface="Quattrocento Sans"/>
              </a:rPr>
              <a:t>50.000</a:t>
            </a:r>
            <a:endParaRPr sz="1050" b="1">
              <a:solidFill>
                <a:srgbClr val="FFFFFF"/>
              </a:solidFill>
              <a:latin typeface="Quattrocento Sans" panose="020B0502050000020003" pitchFamily="34" charset="0"/>
            </a:endParaRPr>
          </a:p>
        </p:txBody>
      </p:sp>
      <p:sp>
        <p:nvSpPr>
          <p:cNvPr id="121" name="Google Shape;121;p1"/>
          <p:cNvSpPr txBox="1"/>
          <p:nvPr/>
        </p:nvSpPr>
        <p:spPr>
          <a:xfrm>
            <a:off x="4087368" y="5195296"/>
            <a:ext cx="1737360" cy="161583"/>
          </a:xfrm>
          <a:prstGeom prst="rect">
            <a:avLst/>
          </a:prstGeom>
          <a:no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None/>
            </a:pPr>
            <a:r>
              <a:rPr lang="en-US" sz="1050" u="none" strike="noStrike" cap="none">
                <a:solidFill>
                  <a:srgbClr val="B7BAC3"/>
                </a:solidFill>
                <a:latin typeface="Quattrocento Sans" panose="020B0502050000020003" pitchFamily="34" charset="0"/>
                <a:ea typeface="Quattrocento Sans"/>
                <a:cs typeface="Quattrocento Sans"/>
                <a:sym typeface="Quattrocento Sans"/>
              </a:rPr>
              <a:t>ASM-Berichte / M.</a:t>
            </a:r>
            <a:endParaRPr sz="1050">
              <a:solidFill>
                <a:srgbClr val="B7BAC3"/>
              </a:solidFill>
              <a:latin typeface="Quattrocento Sans" panose="020B0502050000020003" pitchFamily="34" charset="0"/>
            </a:endParaRPr>
          </a:p>
        </p:txBody>
      </p:sp>
      <p:sp>
        <p:nvSpPr>
          <p:cNvPr id="122" name="Google Shape;122;p1"/>
          <p:cNvSpPr txBox="1"/>
          <p:nvPr/>
        </p:nvSpPr>
        <p:spPr>
          <a:xfrm>
            <a:off x="5705855" y="5129784"/>
            <a:ext cx="1143000" cy="292608"/>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50" b="1" i="0" u="none" strike="noStrike" cap="none">
                <a:solidFill>
                  <a:srgbClr val="FFFFFF"/>
                </a:solidFill>
                <a:latin typeface="Quattrocento Sans"/>
                <a:ea typeface="Quattrocento Sans"/>
                <a:cs typeface="Quattrocento Sans"/>
                <a:sym typeface="Quattrocento Sans"/>
              </a:rPr>
              <a:t>15</a:t>
            </a:r>
            <a:endParaRPr/>
          </a:p>
        </p:txBody>
      </p:sp>
      <p:sp>
        <p:nvSpPr>
          <p:cNvPr id="123" name="Google Shape;123;p1"/>
          <p:cNvSpPr txBox="1"/>
          <p:nvPr/>
        </p:nvSpPr>
        <p:spPr>
          <a:xfrm>
            <a:off x="4087368" y="5487904"/>
            <a:ext cx="1737360" cy="161583"/>
          </a:xfrm>
          <a:prstGeom prst="rect">
            <a:avLst/>
          </a:prstGeom>
          <a:no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None/>
            </a:pPr>
            <a:r>
              <a:rPr lang="en-US" sz="1050" u="none" strike="noStrike" cap="none">
                <a:solidFill>
                  <a:srgbClr val="B7BAC3"/>
                </a:solidFill>
                <a:latin typeface="Quattrocento Sans" panose="020B0502050000020003" pitchFamily="34" charset="0"/>
                <a:ea typeface="Quattrocento Sans"/>
                <a:cs typeface="Quattrocento Sans"/>
                <a:sym typeface="Quattrocento Sans"/>
              </a:rPr>
              <a:t>Zugangsdaten-Berichte / M.</a:t>
            </a:r>
            <a:endParaRPr sz="1050">
              <a:solidFill>
                <a:srgbClr val="B7BAC3"/>
              </a:solidFill>
              <a:latin typeface="Quattrocento Sans" panose="020B0502050000020003" pitchFamily="34" charset="0"/>
            </a:endParaRPr>
          </a:p>
        </p:txBody>
      </p:sp>
      <p:sp>
        <p:nvSpPr>
          <p:cNvPr id="124" name="Google Shape;124;p1"/>
          <p:cNvSpPr txBox="1"/>
          <p:nvPr/>
        </p:nvSpPr>
        <p:spPr>
          <a:xfrm>
            <a:off x="5705855" y="5422392"/>
            <a:ext cx="1143000" cy="292608"/>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50" b="1" i="0" u="none" strike="noStrike" cap="none">
                <a:solidFill>
                  <a:srgbClr val="FFFFFF"/>
                </a:solidFill>
                <a:latin typeface="Quattrocento Sans"/>
                <a:ea typeface="Quattrocento Sans"/>
                <a:cs typeface="Quattrocento Sans"/>
                <a:sym typeface="Quattrocento Sans"/>
              </a:rPr>
              <a:t>30</a:t>
            </a:r>
            <a:endParaRPr/>
          </a:p>
        </p:txBody>
      </p:sp>
      <p:sp>
        <p:nvSpPr>
          <p:cNvPr id="125" name="Google Shape;125;p1"/>
          <p:cNvSpPr txBox="1"/>
          <p:nvPr/>
        </p:nvSpPr>
        <p:spPr>
          <a:xfrm>
            <a:off x="384048" y="6080760"/>
            <a:ext cx="3657600" cy="153888"/>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1000" b="1" u="none" strike="noStrike" cap="none">
                <a:solidFill>
                  <a:srgbClr val="FFC72C"/>
                </a:solidFill>
                <a:latin typeface="Quattrocento Sans" panose="020B0502050000020003" pitchFamily="34" charset="0"/>
                <a:ea typeface="Quattrocento Sans"/>
                <a:cs typeface="Quattrocento Sans"/>
                <a:sym typeface="Quattrocento Sans"/>
              </a:rPr>
              <a:t>SO FUNKTIONIERT DIE LIZENZ</a:t>
            </a:r>
            <a:endParaRPr sz="1000" b="1">
              <a:solidFill>
                <a:srgbClr val="FFC72C"/>
              </a:solidFill>
              <a:latin typeface="Quattrocento Sans" panose="020B0502050000020003" pitchFamily="34" charset="0"/>
            </a:endParaRPr>
          </a:p>
        </p:txBody>
      </p:sp>
      <p:sp>
        <p:nvSpPr>
          <p:cNvPr id="126" name="Google Shape;126;p1"/>
          <p:cNvSpPr txBox="1"/>
          <p:nvPr/>
        </p:nvSpPr>
        <p:spPr>
          <a:xfrm>
            <a:off x="384048" y="6373368"/>
            <a:ext cx="6791904" cy="849463"/>
          </a:xfrm>
          <a:prstGeom prst="rect">
            <a:avLst/>
          </a:prstGeom>
          <a:noFill/>
          <a:ln>
            <a:noFill/>
          </a:ln>
        </p:spPr>
        <p:txBody>
          <a:bodyPr spcFirstLastPara="1" wrap="square" lIns="0" tIns="0" rIns="0" bIns="0" anchor="t" anchorCtr="0">
            <a:spAutoFit/>
          </a:bodyPr>
          <a:lstStyle/>
          <a:p>
            <a:pPr marL="0" marR="0" lvl="0" indent="0" algn="l" rtl="0">
              <a:lnSpc>
                <a:spcPct val="120000"/>
              </a:lnSpc>
              <a:spcBef>
                <a:spcPts val="0"/>
              </a:spcBef>
              <a:spcAft>
                <a:spcPts val="0"/>
              </a:spcAft>
              <a:buNone/>
            </a:pPr>
            <a:r>
              <a:rPr lang="de-DE" sz="1150" u="none" strike="noStrike" cap="none">
                <a:solidFill>
                  <a:srgbClr val="B7BAC3"/>
                </a:solidFill>
                <a:latin typeface="Quattrocento Sans" panose="020B0502050000020003" pitchFamily="34" charset="0"/>
                <a:ea typeface="Quattrocento Sans"/>
                <a:cs typeface="Quattrocento Sans"/>
                <a:sym typeface="Quattrocento Sans"/>
              </a:rPr>
              <a:t>Nutzbar für jedes Asset und jeden Kunden – ohne Vorab-Registrierung, ohne Freigabe. Erstellen Sie Alarme und Berichte im eigenen Tenant und betreiben Sie sie als Service. Möchte der Endkunde einen eigenen Login, legen Sie in Ihrem Dashboard einen Tenant an und ordnen eine Endkunden-Lizenz zu: Sie werden Reseller mit 40 % Rabatt auf den Listenpreis (pricing.darknetsearch.com/?seg=end).</a:t>
            </a:r>
            <a:endParaRPr sz="1150">
              <a:solidFill>
                <a:srgbClr val="B7BAC3"/>
              </a:solidFill>
              <a:latin typeface="Quattrocento Sans" panose="020B0502050000020003" pitchFamily="34" charset="0"/>
            </a:endParaRPr>
          </a:p>
        </p:txBody>
      </p:sp>
      <p:sp>
        <p:nvSpPr>
          <p:cNvPr id="127" name="Google Shape;127;p1"/>
          <p:cNvSpPr/>
          <p:nvPr/>
        </p:nvSpPr>
        <p:spPr>
          <a:xfrm>
            <a:off x="384048" y="7269480"/>
            <a:ext cx="6791904" cy="1417320"/>
          </a:xfrm>
          <a:prstGeom prst="roundRect">
            <a:avLst>
              <a:gd name="adj" fmla="val 4000"/>
            </a:avLst>
          </a:prstGeom>
          <a:solidFill>
            <a:srgbClr val="15161B"/>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8" name="Google Shape;128;p1"/>
          <p:cNvSpPr txBox="1"/>
          <p:nvPr/>
        </p:nvSpPr>
        <p:spPr>
          <a:xfrm>
            <a:off x="640080" y="7434072"/>
            <a:ext cx="6334704" cy="153888"/>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1000" b="1" u="none" strike="noStrike" cap="none">
                <a:solidFill>
                  <a:srgbClr val="FFC72C"/>
                </a:solidFill>
                <a:latin typeface="Quattrocento Sans" panose="020B0502050000020003" pitchFamily="34" charset="0"/>
                <a:ea typeface="Quattrocento Sans"/>
                <a:cs typeface="Quattrocento Sans"/>
                <a:sym typeface="Quattrocento Sans"/>
              </a:rPr>
              <a:t>UNBEGRENZTE SUCHE  ·  BEIDE MODELLE</a:t>
            </a:r>
            <a:endParaRPr sz="1000" b="1">
              <a:solidFill>
                <a:srgbClr val="FFC72C"/>
              </a:solidFill>
              <a:latin typeface="Quattrocento Sans" panose="020B0502050000020003" pitchFamily="34" charset="0"/>
            </a:endParaRPr>
          </a:p>
        </p:txBody>
      </p:sp>
      <p:sp>
        <p:nvSpPr>
          <p:cNvPr id="129" name="Google Shape;129;p1"/>
          <p:cNvSpPr txBox="1"/>
          <p:nvPr/>
        </p:nvSpPr>
        <p:spPr>
          <a:xfrm>
            <a:off x="640080" y="7726680"/>
            <a:ext cx="6334704" cy="626518"/>
          </a:xfrm>
          <a:prstGeom prst="rect">
            <a:avLst/>
          </a:prstGeom>
          <a:noFill/>
          <a:ln>
            <a:noFill/>
          </a:ln>
        </p:spPr>
        <p:txBody>
          <a:bodyPr spcFirstLastPara="1" wrap="square" lIns="0" tIns="0" rIns="0" bIns="0" anchor="t" anchorCtr="0">
            <a:spAutoFit/>
          </a:bodyPr>
          <a:lstStyle/>
          <a:p>
            <a:pPr marL="0" marR="0" lvl="0" indent="0" algn="l" rtl="0">
              <a:lnSpc>
                <a:spcPct val="118000"/>
              </a:lnSpc>
              <a:spcBef>
                <a:spcPts val="0"/>
              </a:spcBef>
              <a:spcAft>
                <a:spcPts val="0"/>
              </a:spcAft>
              <a:buNone/>
            </a:pPr>
            <a:r>
              <a:rPr lang="en-US" sz="1150" u="none" strike="noStrike" cap="none">
                <a:solidFill>
                  <a:srgbClr val="B7BAC3"/>
                </a:solidFill>
                <a:latin typeface="Quattrocento Sans" panose="020B0502050000020003" pitchFamily="34" charset="0"/>
                <a:ea typeface="Quattrocento Sans"/>
                <a:cs typeface="Quattrocento Sans"/>
                <a:sym typeface="Quattrocento Sans"/>
              </a:rPr>
              <a:t>Quick search und Expert search sind im Dashboard unbegrenzt (Fair-Use-Ratenlimits). Suchen Sie jeden Asset-Typ für beliebig viele Kunden und exportieren Sie die Raw Data. Presales-Recherchen, Pentests und andere einmalige Analysen verursachen keine Zusatzkosten.</a:t>
            </a:r>
            <a:endParaRPr sz="1150">
              <a:solidFill>
                <a:srgbClr val="B7BAC3"/>
              </a:solidFill>
              <a:latin typeface="Quattrocento Sans" panose="020B0502050000020003" pitchFamily="34" charset="0"/>
            </a:endParaRPr>
          </a:p>
        </p:txBody>
      </p:sp>
      <p:sp>
        <p:nvSpPr>
          <p:cNvPr id="130" name="Google Shape;130;p1"/>
          <p:cNvSpPr txBox="1"/>
          <p:nvPr/>
        </p:nvSpPr>
        <p:spPr>
          <a:xfrm>
            <a:off x="384048" y="10012680"/>
            <a:ext cx="5029200" cy="2286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900" b="0" i="0" u="none" strike="noStrike" cap="none">
                <a:solidFill>
                  <a:srgbClr val="6E727E"/>
                </a:solidFill>
                <a:latin typeface="Quattrocento Sans"/>
                <a:ea typeface="Quattrocento Sans"/>
                <a:cs typeface="Quattrocento Sans"/>
                <a:sym typeface="Quattrocento Sans"/>
              </a:rPr>
              <a:t>darknetsearch.com     ·     pricing.darknetsearch.com/?seg=mssp</a:t>
            </a:r>
            <a:endParaRPr/>
          </a:p>
        </p:txBody>
      </p:sp>
      <p:sp>
        <p:nvSpPr>
          <p:cNvPr id="131" name="Google Shape;131;p1"/>
          <p:cNvSpPr txBox="1"/>
          <p:nvPr/>
        </p:nvSpPr>
        <p:spPr>
          <a:xfrm>
            <a:off x="6691320" y="10012680"/>
            <a:ext cx="457200" cy="228600"/>
          </a:xfrm>
          <a:prstGeom prst="rect">
            <a:avLst/>
          </a:prstGeom>
          <a:noFill/>
          <a:ln>
            <a:noFill/>
          </a:ln>
        </p:spPr>
        <p:txBody>
          <a:bodyPr spcFirstLastPara="1" wrap="square" lIns="0" tIns="0" rIns="0" bIns="0" anchor="t" anchorCtr="0">
            <a:spAutoFit/>
          </a:bodyPr>
          <a:lstStyle/>
          <a:p>
            <a:pPr marL="0" marR="0" lvl="0" indent="0" algn="r" rtl="0">
              <a:lnSpc>
                <a:spcPct val="100000"/>
              </a:lnSpc>
              <a:spcBef>
                <a:spcPts val="0"/>
              </a:spcBef>
              <a:spcAft>
                <a:spcPts val="0"/>
              </a:spcAft>
              <a:buNone/>
            </a:pPr>
            <a:r>
              <a:rPr lang="en-US" sz="900" b="0" i="0" u="none" strike="noStrike" cap="none">
                <a:solidFill>
                  <a:srgbClr val="6E727E"/>
                </a:solidFill>
                <a:latin typeface="Quattrocento Sans"/>
                <a:ea typeface="Quattrocento Sans"/>
                <a:cs typeface="Quattrocento Sans"/>
                <a:sym typeface="Quattrocento Sans"/>
              </a:rPr>
              <a:t>01</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B0B0F"/>
        </a:solidFill>
        <a:effectLst/>
      </p:bgPr>
    </p:bg>
    <p:spTree>
      <p:nvGrpSpPr>
        <p:cNvPr id="1" name="Shape 135"/>
        <p:cNvGrpSpPr/>
        <p:nvPr/>
      </p:nvGrpSpPr>
      <p:grpSpPr>
        <a:xfrm>
          <a:off x="0" y="0"/>
          <a:ext cx="0" cy="0"/>
          <a:chOff x="0" y="0"/>
          <a:chExt cx="0" cy="0"/>
        </a:xfrm>
      </p:grpSpPr>
      <p:sp>
        <p:nvSpPr>
          <p:cNvPr id="136" name="Google Shape;136;p2"/>
          <p:cNvSpPr/>
          <p:nvPr/>
        </p:nvSpPr>
        <p:spPr>
          <a:xfrm>
            <a:off x="0" y="0"/>
            <a:ext cx="7560000" cy="50800"/>
          </a:xfrm>
          <a:prstGeom prst="rect">
            <a:avLst/>
          </a:prstGeom>
          <a:solidFill>
            <a:srgbClr val="FFC7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7" name="Google Shape;137;p2"/>
          <p:cNvSpPr txBox="1"/>
          <p:nvPr/>
        </p:nvSpPr>
        <p:spPr>
          <a:xfrm>
            <a:off x="384048" y="256032"/>
            <a:ext cx="6791904" cy="138499"/>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900" b="1" u="none" strike="noStrike" cap="none">
                <a:solidFill>
                  <a:srgbClr val="FFC72C"/>
                </a:solidFill>
                <a:latin typeface="Quattrocento Sans" panose="020B0502050000020003" pitchFamily="34" charset="0"/>
                <a:ea typeface="Quattrocento Sans"/>
                <a:cs typeface="Quattrocento Sans"/>
                <a:sym typeface="Quattrocento Sans"/>
              </a:rPr>
              <a:t>KADUU  ·  PARTNER-FLYER</a:t>
            </a:r>
            <a:endParaRPr sz="900" b="1">
              <a:solidFill>
                <a:srgbClr val="FFC72C"/>
              </a:solidFill>
              <a:latin typeface="Quattrocento Sans" panose="020B0502050000020003" pitchFamily="34" charset="0"/>
            </a:endParaRPr>
          </a:p>
        </p:txBody>
      </p:sp>
      <p:sp>
        <p:nvSpPr>
          <p:cNvPr id="138" name="Google Shape;138;p2"/>
          <p:cNvSpPr txBox="1"/>
          <p:nvPr/>
        </p:nvSpPr>
        <p:spPr>
          <a:xfrm>
            <a:off x="384048" y="475488"/>
            <a:ext cx="6791904" cy="369332"/>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2400" b="1" u="none" strike="noStrike" cap="none">
                <a:solidFill>
                  <a:srgbClr val="FFFFFF"/>
                </a:solidFill>
                <a:latin typeface="Quattrocento Sans" panose="020B0502050000020003" pitchFamily="34" charset="0"/>
                <a:ea typeface="Quattrocento Sans"/>
                <a:cs typeface="Quattrocento Sans"/>
                <a:sym typeface="Quattrocento Sans"/>
              </a:rPr>
              <a:t>So betreiben Sie Kaduu</a:t>
            </a:r>
            <a:endParaRPr sz="2400" b="1">
              <a:solidFill>
                <a:srgbClr val="FFFFFF"/>
              </a:solidFill>
              <a:latin typeface="Quattrocento Sans" panose="020B0502050000020003" pitchFamily="34" charset="0"/>
            </a:endParaRPr>
          </a:p>
        </p:txBody>
      </p:sp>
      <p:sp>
        <p:nvSpPr>
          <p:cNvPr id="139" name="Google Shape;139;p2"/>
          <p:cNvSpPr/>
          <p:nvPr/>
        </p:nvSpPr>
        <p:spPr>
          <a:xfrm>
            <a:off x="384048" y="1097280"/>
            <a:ext cx="6791904" cy="1298448"/>
          </a:xfrm>
          <a:prstGeom prst="roundRect">
            <a:avLst>
              <a:gd name="adj" fmla="val 4000"/>
            </a:avLst>
          </a:prstGeom>
          <a:solidFill>
            <a:srgbClr val="15161B"/>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0" name="Google Shape;140;p2"/>
          <p:cNvSpPr/>
          <p:nvPr/>
        </p:nvSpPr>
        <p:spPr>
          <a:xfrm>
            <a:off x="384048" y="1097280"/>
            <a:ext cx="91440" cy="1298448"/>
          </a:xfrm>
          <a:prstGeom prst="rect">
            <a:avLst/>
          </a:prstGeom>
          <a:solidFill>
            <a:srgbClr val="FFC7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1" name="Google Shape;141;p2"/>
          <p:cNvSpPr txBox="1"/>
          <p:nvPr/>
        </p:nvSpPr>
        <p:spPr>
          <a:xfrm>
            <a:off x="640080" y="1243584"/>
            <a:ext cx="365760" cy="32004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1800" b="1" i="0" u="none" strike="noStrike" cap="none">
                <a:solidFill>
                  <a:srgbClr val="FFC72C"/>
                </a:solidFill>
                <a:latin typeface="Quattrocento Sans"/>
                <a:ea typeface="Quattrocento Sans"/>
                <a:cs typeface="Quattrocento Sans"/>
                <a:sym typeface="Quattrocento Sans"/>
              </a:rPr>
              <a:t>A</a:t>
            </a:r>
            <a:endParaRPr/>
          </a:p>
        </p:txBody>
      </p:sp>
      <p:sp>
        <p:nvSpPr>
          <p:cNvPr id="142" name="Google Shape;142;p2"/>
          <p:cNvSpPr txBox="1"/>
          <p:nvPr/>
        </p:nvSpPr>
        <p:spPr>
          <a:xfrm>
            <a:off x="1024128" y="1261872"/>
            <a:ext cx="5669280" cy="292608"/>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1400" b="1" i="0" u="none" strike="noStrike" cap="none">
                <a:solidFill>
                  <a:srgbClr val="FFFFFF"/>
                </a:solidFill>
                <a:latin typeface="Quattrocento Sans"/>
                <a:ea typeface="Quattrocento Sans"/>
                <a:cs typeface="Quattrocento Sans"/>
                <a:sym typeface="Quattrocento Sans"/>
              </a:rPr>
              <a:t>Presales</a:t>
            </a:r>
            <a:endParaRPr/>
          </a:p>
        </p:txBody>
      </p:sp>
      <p:sp>
        <p:nvSpPr>
          <p:cNvPr id="143" name="Google Shape;143;p2"/>
          <p:cNvSpPr txBox="1"/>
          <p:nvPr/>
        </p:nvSpPr>
        <p:spPr>
          <a:xfrm>
            <a:off x="1024128" y="1572768"/>
            <a:ext cx="5669280" cy="778675"/>
          </a:xfrm>
          <a:prstGeom prst="rect">
            <a:avLst/>
          </a:prstGeom>
          <a:noFill/>
          <a:ln>
            <a:noFill/>
          </a:ln>
        </p:spPr>
        <p:txBody>
          <a:bodyPr spcFirstLastPara="1" wrap="square" lIns="0" tIns="0" rIns="0" bIns="0" anchor="t" anchorCtr="0">
            <a:spAutoFit/>
          </a:bodyPr>
          <a:lstStyle/>
          <a:p>
            <a:pPr marL="0" marR="0" lvl="0" indent="0" algn="l" rtl="0">
              <a:lnSpc>
                <a:spcPct val="115000"/>
              </a:lnSpc>
              <a:spcBef>
                <a:spcPts val="0"/>
              </a:spcBef>
              <a:spcAft>
                <a:spcPts val="0"/>
              </a:spcAft>
              <a:buNone/>
            </a:pPr>
            <a:r>
              <a:rPr lang="de-DE" sz="1100" u="none" strike="noStrike" cap="none">
                <a:solidFill>
                  <a:srgbClr val="B7BAC3"/>
                </a:solidFill>
                <a:latin typeface="Quattrocento Sans" panose="020B0502050000020003" pitchFamily="34" charset="0"/>
                <a:ea typeface="Quattrocento Sans"/>
                <a:cs typeface="Quattrocento Sans"/>
                <a:sym typeface="Quattrocento Sans"/>
              </a:rPr>
              <a:t>Einmalige Suchen zeigen, ob Daten bereits offenliegen. Endkunden können mit rohen Leak-Dumps nichts anfangen – senden Sie stattdessen einen White-Label-Bericht zur Angriffsfläche: exponierte Assets, Risikobewertung, die Sicht eines Hackers auf die Organisation. Dieser Teaser verkauft das Retainer-Modell.</a:t>
            </a:r>
            <a:endParaRPr sz="1100">
              <a:solidFill>
                <a:srgbClr val="B7BAC3"/>
              </a:solidFill>
              <a:latin typeface="Quattrocento Sans" panose="020B0502050000020003" pitchFamily="34" charset="0"/>
            </a:endParaRPr>
          </a:p>
        </p:txBody>
      </p:sp>
      <p:sp>
        <p:nvSpPr>
          <p:cNvPr id="144" name="Google Shape;144;p2"/>
          <p:cNvSpPr/>
          <p:nvPr/>
        </p:nvSpPr>
        <p:spPr>
          <a:xfrm>
            <a:off x="384048" y="2514600"/>
            <a:ext cx="6791904" cy="1298448"/>
          </a:xfrm>
          <a:prstGeom prst="roundRect">
            <a:avLst>
              <a:gd name="adj" fmla="val 4000"/>
            </a:avLst>
          </a:prstGeom>
          <a:solidFill>
            <a:srgbClr val="15161B"/>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5" name="Google Shape;145;p2"/>
          <p:cNvSpPr/>
          <p:nvPr/>
        </p:nvSpPr>
        <p:spPr>
          <a:xfrm>
            <a:off x="384048" y="2514600"/>
            <a:ext cx="91440" cy="1298448"/>
          </a:xfrm>
          <a:prstGeom prst="rect">
            <a:avLst/>
          </a:prstGeom>
          <a:solidFill>
            <a:srgbClr val="FFC7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6" name="Google Shape;146;p2"/>
          <p:cNvSpPr txBox="1"/>
          <p:nvPr/>
        </p:nvSpPr>
        <p:spPr>
          <a:xfrm>
            <a:off x="640080" y="2660904"/>
            <a:ext cx="365760" cy="32004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1800" b="1" i="0" u="none" strike="noStrike" cap="none">
                <a:solidFill>
                  <a:srgbClr val="FFC72C"/>
                </a:solidFill>
                <a:latin typeface="Quattrocento Sans"/>
                <a:ea typeface="Quattrocento Sans"/>
                <a:cs typeface="Quattrocento Sans"/>
                <a:sym typeface="Quattrocento Sans"/>
              </a:rPr>
              <a:t>B</a:t>
            </a:r>
            <a:endParaRPr/>
          </a:p>
        </p:txBody>
      </p:sp>
      <p:sp>
        <p:nvSpPr>
          <p:cNvPr id="147" name="Google Shape;147;p2"/>
          <p:cNvSpPr txBox="1"/>
          <p:nvPr/>
        </p:nvSpPr>
        <p:spPr>
          <a:xfrm>
            <a:off x="1024128" y="2679192"/>
            <a:ext cx="5669280" cy="215444"/>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b="1" u="none" strike="noStrike" cap="none">
                <a:solidFill>
                  <a:srgbClr val="FFFFFF"/>
                </a:solidFill>
                <a:latin typeface="Quattrocento Sans" panose="020B0502050000020003" pitchFamily="34" charset="0"/>
                <a:ea typeface="Quattrocento Sans"/>
                <a:cs typeface="Quattrocento Sans"/>
                <a:sym typeface="Quattrocento Sans"/>
              </a:rPr>
              <a:t>Laufende Berichte</a:t>
            </a:r>
            <a:endParaRPr b="1">
              <a:solidFill>
                <a:srgbClr val="FFFFFF"/>
              </a:solidFill>
              <a:latin typeface="Quattrocento Sans" panose="020B0502050000020003" pitchFamily="34" charset="0"/>
            </a:endParaRPr>
          </a:p>
        </p:txBody>
      </p:sp>
      <p:sp>
        <p:nvSpPr>
          <p:cNvPr id="148" name="Google Shape;148;p2"/>
          <p:cNvSpPr txBox="1"/>
          <p:nvPr/>
        </p:nvSpPr>
        <p:spPr>
          <a:xfrm>
            <a:off x="1024128" y="2990088"/>
            <a:ext cx="5669280" cy="584006"/>
          </a:xfrm>
          <a:prstGeom prst="rect">
            <a:avLst/>
          </a:prstGeom>
          <a:noFill/>
          <a:ln>
            <a:noFill/>
          </a:ln>
        </p:spPr>
        <p:txBody>
          <a:bodyPr spcFirstLastPara="1" wrap="square" lIns="0" tIns="0" rIns="0" bIns="0" anchor="t" anchorCtr="0">
            <a:spAutoFit/>
          </a:bodyPr>
          <a:lstStyle/>
          <a:p>
            <a:pPr marL="0" marR="0" lvl="0" indent="0" algn="l" rtl="0">
              <a:lnSpc>
                <a:spcPct val="115000"/>
              </a:lnSpc>
              <a:spcBef>
                <a:spcPts val="0"/>
              </a:spcBef>
              <a:spcAft>
                <a:spcPts val="0"/>
              </a:spcAft>
              <a:buNone/>
            </a:pPr>
            <a:r>
              <a:rPr lang="de-DE" sz="1100" u="none" strike="noStrike" cap="none">
                <a:solidFill>
                  <a:srgbClr val="B7BAC3"/>
                </a:solidFill>
                <a:latin typeface="Quattrocento Sans" panose="020B0502050000020003" pitchFamily="34" charset="0"/>
                <a:ea typeface="Quattrocento Sans"/>
                <a:cs typeface="Quattrocento Sans"/>
                <a:sym typeface="Quattrocento Sans"/>
              </a:rPr>
              <a:t>Monatliche Vergleichsberichte für den Kunden. Was sich geändert hat, was neu ist, wo noch Handlungsbedarf besteht. Gleiche White-Label-Aufbereitung, jetzt als wiederkehrender Service.</a:t>
            </a:r>
            <a:endParaRPr sz="1100">
              <a:solidFill>
                <a:srgbClr val="B7BAC3"/>
              </a:solidFill>
              <a:latin typeface="Quattrocento Sans" panose="020B0502050000020003" pitchFamily="34" charset="0"/>
            </a:endParaRPr>
          </a:p>
        </p:txBody>
      </p:sp>
      <p:sp>
        <p:nvSpPr>
          <p:cNvPr id="149" name="Google Shape;149;p2"/>
          <p:cNvSpPr/>
          <p:nvPr/>
        </p:nvSpPr>
        <p:spPr>
          <a:xfrm>
            <a:off x="384048" y="3931920"/>
            <a:ext cx="6791904" cy="1298448"/>
          </a:xfrm>
          <a:prstGeom prst="roundRect">
            <a:avLst>
              <a:gd name="adj" fmla="val 4000"/>
            </a:avLst>
          </a:prstGeom>
          <a:solidFill>
            <a:srgbClr val="15161B"/>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50" name="Google Shape;150;p2"/>
          <p:cNvSpPr/>
          <p:nvPr/>
        </p:nvSpPr>
        <p:spPr>
          <a:xfrm>
            <a:off x="384048" y="3931920"/>
            <a:ext cx="91440" cy="1298448"/>
          </a:xfrm>
          <a:prstGeom prst="rect">
            <a:avLst/>
          </a:prstGeom>
          <a:solidFill>
            <a:srgbClr val="FFC7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51" name="Google Shape;151;p2"/>
          <p:cNvSpPr txBox="1"/>
          <p:nvPr/>
        </p:nvSpPr>
        <p:spPr>
          <a:xfrm>
            <a:off x="640080" y="4078224"/>
            <a:ext cx="365760" cy="32004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1800" b="1" i="0" u="none" strike="noStrike" cap="none">
                <a:solidFill>
                  <a:srgbClr val="FFC72C"/>
                </a:solidFill>
                <a:latin typeface="Quattrocento Sans"/>
                <a:ea typeface="Quattrocento Sans"/>
                <a:cs typeface="Quattrocento Sans"/>
                <a:sym typeface="Quattrocento Sans"/>
              </a:rPr>
              <a:t>C</a:t>
            </a:r>
            <a:endParaRPr/>
          </a:p>
        </p:txBody>
      </p:sp>
      <p:sp>
        <p:nvSpPr>
          <p:cNvPr id="152" name="Google Shape;152;p2"/>
          <p:cNvSpPr txBox="1"/>
          <p:nvPr/>
        </p:nvSpPr>
        <p:spPr>
          <a:xfrm>
            <a:off x="1024128" y="4096512"/>
            <a:ext cx="5669280" cy="215444"/>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b="1" u="none" strike="noStrike" cap="none">
                <a:solidFill>
                  <a:srgbClr val="FFFFFF"/>
                </a:solidFill>
                <a:latin typeface="Quattrocento Sans" panose="020B0502050000020003" pitchFamily="34" charset="0"/>
                <a:ea typeface="Quattrocento Sans"/>
                <a:cs typeface="Quattrocento Sans"/>
                <a:sym typeface="Quattrocento Sans"/>
              </a:rPr>
              <a:t>Tägliches Monitoring</a:t>
            </a:r>
            <a:endParaRPr b="1">
              <a:solidFill>
                <a:srgbClr val="FFFFFF"/>
              </a:solidFill>
              <a:latin typeface="Quattrocento Sans" panose="020B0502050000020003" pitchFamily="34" charset="0"/>
            </a:endParaRPr>
          </a:p>
        </p:txBody>
      </p:sp>
      <p:sp>
        <p:nvSpPr>
          <p:cNvPr id="153" name="Google Shape;153;p2"/>
          <p:cNvSpPr txBox="1"/>
          <p:nvPr/>
        </p:nvSpPr>
        <p:spPr>
          <a:xfrm>
            <a:off x="1024128" y="4407408"/>
            <a:ext cx="5669280" cy="389337"/>
          </a:xfrm>
          <a:prstGeom prst="rect">
            <a:avLst/>
          </a:prstGeom>
          <a:noFill/>
          <a:ln>
            <a:noFill/>
          </a:ln>
        </p:spPr>
        <p:txBody>
          <a:bodyPr spcFirstLastPara="1" wrap="square" lIns="0" tIns="0" rIns="0" bIns="0" anchor="t" anchorCtr="0">
            <a:spAutoFit/>
          </a:bodyPr>
          <a:lstStyle/>
          <a:p>
            <a:pPr marL="0" marR="0" lvl="0" indent="0" algn="l" rtl="0">
              <a:lnSpc>
                <a:spcPct val="115000"/>
              </a:lnSpc>
              <a:spcBef>
                <a:spcPts val="0"/>
              </a:spcBef>
              <a:spcAft>
                <a:spcPts val="0"/>
              </a:spcAft>
              <a:buNone/>
            </a:pPr>
            <a:r>
              <a:rPr lang="de-DE" sz="1100" u="none" strike="noStrike" cap="none">
                <a:solidFill>
                  <a:srgbClr val="B7BAC3"/>
                </a:solidFill>
                <a:latin typeface="Quattrocento Sans" panose="020B0502050000020003" pitchFamily="34" charset="0"/>
                <a:ea typeface="Quattrocento Sans"/>
                <a:cs typeface="Quattrocento Sans"/>
                <a:sym typeface="Quattrocento Sans"/>
              </a:rPr>
              <a:t>Kontinuierliches Darknet-Monitoring mit täglichen Alarmen per Dashboard, E-Mail oder API. Das ist der Managed Service, der auf den Teaser folgt.</a:t>
            </a:r>
            <a:endParaRPr sz="1100">
              <a:solidFill>
                <a:srgbClr val="B7BAC3"/>
              </a:solidFill>
              <a:latin typeface="Quattrocento Sans" panose="020B0502050000020003" pitchFamily="34" charset="0"/>
            </a:endParaRPr>
          </a:p>
        </p:txBody>
      </p:sp>
      <p:sp>
        <p:nvSpPr>
          <p:cNvPr id="154" name="Google Shape;154;p2"/>
          <p:cNvSpPr/>
          <p:nvPr/>
        </p:nvSpPr>
        <p:spPr>
          <a:xfrm>
            <a:off x="384048" y="5394960"/>
            <a:ext cx="6791904" cy="1417320"/>
          </a:xfrm>
          <a:prstGeom prst="roundRect">
            <a:avLst>
              <a:gd name="adj" fmla="val 4000"/>
            </a:avLst>
          </a:prstGeom>
          <a:solidFill>
            <a:srgbClr val="15161B"/>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55" name="Google Shape;155;p2"/>
          <p:cNvSpPr txBox="1"/>
          <p:nvPr/>
        </p:nvSpPr>
        <p:spPr>
          <a:xfrm>
            <a:off x="640080" y="5541264"/>
            <a:ext cx="6334704" cy="153888"/>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de-DE" sz="1000" b="1" u="none" strike="noStrike" cap="none">
                <a:solidFill>
                  <a:srgbClr val="FFC72C"/>
                </a:solidFill>
                <a:latin typeface="Quattrocento Sans" panose="020B0502050000020003" pitchFamily="34" charset="0"/>
                <a:ea typeface="Quattrocento Sans"/>
                <a:cs typeface="Quattrocento Sans"/>
                <a:sym typeface="Quattrocento Sans"/>
              </a:rPr>
              <a:t>RESELLER  ·  40 % AUF DEN ENDKUNDEN-LISTENPREIS</a:t>
            </a:r>
            <a:endParaRPr sz="1000" b="1">
              <a:solidFill>
                <a:srgbClr val="FFC72C"/>
              </a:solidFill>
              <a:latin typeface="Quattrocento Sans" panose="020B0502050000020003" pitchFamily="34" charset="0"/>
            </a:endParaRPr>
          </a:p>
        </p:txBody>
      </p:sp>
      <p:sp>
        <p:nvSpPr>
          <p:cNvPr id="156" name="Google Shape;156;p2"/>
          <p:cNvSpPr txBox="1"/>
          <p:nvPr/>
        </p:nvSpPr>
        <p:spPr>
          <a:xfrm>
            <a:off x="640080" y="5833872"/>
            <a:ext cx="6334800" cy="626518"/>
          </a:xfrm>
          <a:prstGeom prst="rect">
            <a:avLst/>
          </a:prstGeom>
          <a:noFill/>
          <a:ln>
            <a:noFill/>
          </a:ln>
        </p:spPr>
        <p:txBody>
          <a:bodyPr spcFirstLastPara="1" wrap="square" lIns="0" tIns="0" rIns="0" bIns="0" anchor="t" anchorCtr="0">
            <a:spAutoFit/>
          </a:bodyPr>
          <a:lstStyle/>
          <a:p>
            <a:pPr marL="0" marR="0" lvl="0" indent="0" algn="l" rtl="0">
              <a:lnSpc>
                <a:spcPct val="118000"/>
              </a:lnSpc>
              <a:spcBef>
                <a:spcPts val="0"/>
              </a:spcBef>
              <a:spcAft>
                <a:spcPts val="0"/>
              </a:spcAft>
              <a:buNone/>
            </a:pPr>
            <a:r>
              <a:rPr lang="de-DE" sz="1150" u="none" strike="noStrike" cap="none">
                <a:solidFill>
                  <a:srgbClr val="B7BAC3"/>
                </a:solidFill>
                <a:latin typeface="Quattrocento Sans" panose="020B0502050000020003" pitchFamily="34" charset="0"/>
                <a:ea typeface="Quattrocento Sans"/>
                <a:cs typeface="Quattrocento Sans"/>
                <a:sym typeface="Quattrocento Sans"/>
              </a:rPr>
              <a:t>Kleine, mittlere und große Organisationen haben jeweils ihren eigenen Endkunden-Listenpreis; Ihre 40 % gelten für alle. Laufzeitrabatte (1 J. −5 %, 2 J. −10 %, 3 J. −15 %) gelten auf die öffentliche Preisliste. Aktuelle Preise: pricing.darknetsearch.com/?seg=end</a:t>
            </a:r>
            <a:endParaRPr sz="1150">
              <a:solidFill>
                <a:srgbClr val="B7BAC3"/>
              </a:solidFill>
              <a:latin typeface="Quattrocento Sans" panose="020B0502050000020003" pitchFamily="34" charset="0"/>
            </a:endParaRPr>
          </a:p>
        </p:txBody>
      </p:sp>
      <p:sp>
        <p:nvSpPr>
          <p:cNvPr id="157" name="Google Shape;157;p2"/>
          <p:cNvSpPr txBox="1"/>
          <p:nvPr/>
        </p:nvSpPr>
        <p:spPr>
          <a:xfrm>
            <a:off x="384048" y="6949440"/>
            <a:ext cx="3657600" cy="153888"/>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1000" b="1" u="none" strike="noStrike" cap="none">
                <a:solidFill>
                  <a:srgbClr val="FFC72C"/>
                </a:solidFill>
                <a:latin typeface="Quattrocento Sans" panose="020B0502050000020003" pitchFamily="34" charset="0"/>
                <a:ea typeface="Quattrocento Sans"/>
                <a:cs typeface="Quattrocento Sans"/>
                <a:sym typeface="Quattrocento Sans"/>
              </a:rPr>
              <a:t>WARUM KADUU</a:t>
            </a:r>
            <a:endParaRPr sz="1000" b="1">
              <a:solidFill>
                <a:srgbClr val="FFC72C"/>
              </a:solidFill>
              <a:latin typeface="Quattrocento Sans" panose="020B0502050000020003" pitchFamily="34" charset="0"/>
            </a:endParaRPr>
          </a:p>
        </p:txBody>
      </p:sp>
      <p:sp>
        <p:nvSpPr>
          <p:cNvPr id="158" name="Google Shape;158;p2"/>
          <p:cNvSpPr txBox="1"/>
          <p:nvPr/>
        </p:nvSpPr>
        <p:spPr>
          <a:xfrm>
            <a:off x="384048" y="7242048"/>
            <a:ext cx="6791904" cy="835357"/>
          </a:xfrm>
          <a:prstGeom prst="rect">
            <a:avLst/>
          </a:prstGeom>
          <a:noFill/>
          <a:ln>
            <a:noFill/>
          </a:ln>
        </p:spPr>
        <p:txBody>
          <a:bodyPr spcFirstLastPara="1" wrap="square" lIns="0" tIns="0" rIns="0" bIns="0" anchor="t" anchorCtr="0">
            <a:spAutoFit/>
          </a:bodyPr>
          <a:lstStyle/>
          <a:p>
            <a:pPr marL="0" marR="0" lvl="0" indent="0" algn="l" rtl="0">
              <a:lnSpc>
                <a:spcPct val="118000"/>
              </a:lnSpc>
              <a:spcBef>
                <a:spcPts val="0"/>
              </a:spcBef>
              <a:spcAft>
                <a:spcPts val="0"/>
              </a:spcAft>
              <a:buNone/>
            </a:pPr>
            <a:r>
              <a:rPr lang="de-DE" sz="1150" u="none" strike="noStrike" cap="none">
                <a:solidFill>
                  <a:srgbClr val="B7BAC3"/>
                </a:solidFill>
                <a:latin typeface="Quattrocento Sans" panose="020B0502050000020003" pitchFamily="34" charset="0"/>
                <a:ea typeface="Quattrocento Sans"/>
                <a:cs typeface="Quattrocento Sans"/>
                <a:sym typeface="Quattrocento Sans"/>
              </a:rPr>
              <a:t>Eine große, unabhängig aufgebaute Sammlung exponierter Daten (Zugangsdaten, PII und verwandte Leaks). Prüfen Sie zuerst die Domäne eines Kunden: Oft gibt es etwas zu zeigen. Schweizer Boutique: Servicequalität nehmen wir ernst. Support-Anfragen beantworten wir am selben Tag. Wir entwickeln gemeinsam mit Partnern – Entwicklungswünsche landen meist in weniger als einem Monat.</a:t>
            </a:r>
            <a:endParaRPr sz="1150">
              <a:solidFill>
                <a:srgbClr val="B7BAC3"/>
              </a:solidFill>
              <a:latin typeface="Quattrocento Sans" panose="020B0502050000020003" pitchFamily="34" charset="0"/>
            </a:endParaRPr>
          </a:p>
        </p:txBody>
      </p:sp>
      <p:sp>
        <p:nvSpPr>
          <p:cNvPr id="159" name="Google Shape;159;p2"/>
          <p:cNvSpPr/>
          <p:nvPr/>
        </p:nvSpPr>
        <p:spPr>
          <a:xfrm>
            <a:off x="384048" y="8138160"/>
            <a:ext cx="1572768" cy="868680"/>
          </a:xfrm>
          <a:prstGeom prst="roundRect">
            <a:avLst>
              <a:gd name="adj" fmla="val 4000"/>
            </a:avLst>
          </a:prstGeom>
          <a:solidFill>
            <a:srgbClr val="15161B"/>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60" name="Google Shape;160;p2"/>
          <p:cNvSpPr txBox="1"/>
          <p:nvPr/>
        </p:nvSpPr>
        <p:spPr>
          <a:xfrm>
            <a:off x="475488" y="8266176"/>
            <a:ext cx="1389888" cy="184666"/>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1200" b="1" u="none" strike="noStrike" cap="none">
                <a:solidFill>
                  <a:srgbClr val="FFC72C"/>
                </a:solidFill>
                <a:latin typeface="Quattrocento Sans" panose="020B0502050000020003" pitchFamily="34" charset="0"/>
                <a:ea typeface="Quattrocento Sans"/>
                <a:cs typeface="Quattrocento Sans"/>
                <a:sym typeface="Quattrocento Sans"/>
              </a:rPr>
              <a:t>Support</a:t>
            </a:r>
            <a:endParaRPr sz="1200" b="1">
              <a:solidFill>
                <a:srgbClr val="FFC72C"/>
              </a:solidFill>
              <a:latin typeface="Quattrocento Sans" panose="020B0502050000020003" pitchFamily="34" charset="0"/>
            </a:endParaRPr>
          </a:p>
        </p:txBody>
      </p:sp>
      <p:sp>
        <p:nvSpPr>
          <p:cNvPr id="161" name="Google Shape;161;p2"/>
          <p:cNvSpPr txBox="1"/>
          <p:nvPr/>
        </p:nvSpPr>
        <p:spPr>
          <a:xfrm>
            <a:off x="475488" y="8595360"/>
            <a:ext cx="1389888" cy="153888"/>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1000" u="none" strike="noStrike" cap="none">
                <a:solidFill>
                  <a:srgbClr val="B7BAC3"/>
                </a:solidFill>
                <a:latin typeface="Quattrocento Sans" panose="020B0502050000020003" pitchFamily="34" charset="0"/>
                <a:ea typeface="Quattrocento Sans"/>
                <a:cs typeface="Quattrocento Sans"/>
                <a:sym typeface="Quattrocento Sans"/>
              </a:rPr>
              <a:t>am selben Tag</a:t>
            </a:r>
            <a:endParaRPr sz="1000">
              <a:solidFill>
                <a:srgbClr val="B7BAC3"/>
              </a:solidFill>
              <a:latin typeface="Quattrocento Sans" panose="020B0502050000020003" pitchFamily="34" charset="0"/>
            </a:endParaRPr>
          </a:p>
        </p:txBody>
      </p:sp>
      <p:sp>
        <p:nvSpPr>
          <p:cNvPr id="162" name="Google Shape;162;p2"/>
          <p:cNvSpPr/>
          <p:nvPr/>
        </p:nvSpPr>
        <p:spPr>
          <a:xfrm>
            <a:off x="2066544" y="8138160"/>
            <a:ext cx="1572768" cy="868680"/>
          </a:xfrm>
          <a:prstGeom prst="roundRect">
            <a:avLst>
              <a:gd name="adj" fmla="val 4000"/>
            </a:avLst>
          </a:prstGeom>
          <a:solidFill>
            <a:srgbClr val="15161B"/>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63" name="Google Shape;163;p2"/>
          <p:cNvSpPr txBox="1"/>
          <p:nvPr/>
        </p:nvSpPr>
        <p:spPr>
          <a:xfrm>
            <a:off x="2157984" y="8266176"/>
            <a:ext cx="1389888" cy="184666"/>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1200" b="1" u="none" strike="noStrike" cap="none">
                <a:solidFill>
                  <a:srgbClr val="FFC72C"/>
                </a:solidFill>
                <a:latin typeface="Quattrocento Sans" panose="020B0502050000020003" pitchFamily="34" charset="0"/>
                <a:ea typeface="Quattrocento Sans"/>
                <a:cs typeface="Quattrocento Sans"/>
                <a:sym typeface="Quattrocento Sans"/>
              </a:rPr>
              <a:t>&lt; 1 Monat</a:t>
            </a:r>
            <a:endParaRPr sz="1200" b="1">
              <a:solidFill>
                <a:srgbClr val="FFC72C"/>
              </a:solidFill>
              <a:latin typeface="Quattrocento Sans" panose="020B0502050000020003" pitchFamily="34" charset="0"/>
            </a:endParaRPr>
          </a:p>
        </p:txBody>
      </p:sp>
      <p:sp>
        <p:nvSpPr>
          <p:cNvPr id="164" name="Google Shape;164;p2"/>
          <p:cNvSpPr txBox="1"/>
          <p:nvPr/>
        </p:nvSpPr>
        <p:spPr>
          <a:xfrm>
            <a:off x="2157984" y="8595360"/>
            <a:ext cx="1389888" cy="153888"/>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1000" u="none" strike="noStrike" cap="none">
                <a:solidFill>
                  <a:srgbClr val="B7BAC3"/>
                </a:solidFill>
                <a:latin typeface="Quattrocento Sans" panose="020B0502050000020003" pitchFamily="34" charset="0"/>
                <a:ea typeface="Quattrocento Sans"/>
                <a:cs typeface="Quattrocento Sans"/>
                <a:sym typeface="Quattrocento Sans"/>
              </a:rPr>
              <a:t>Partner-Funktionen</a:t>
            </a:r>
            <a:endParaRPr sz="1000">
              <a:solidFill>
                <a:srgbClr val="B7BAC3"/>
              </a:solidFill>
              <a:latin typeface="Quattrocento Sans" panose="020B0502050000020003" pitchFamily="34" charset="0"/>
            </a:endParaRPr>
          </a:p>
        </p:txBody>
      </p:sp>
      <p:sp>
        <p:nvSpPr>
          <p:cNvPr id="165" name="Google Shape;165;p2"/>
          <p:cNvSpPr/>
          <p:nvPr/>
        </p:nvSpPr>
        <p:spPr>
          <a:xfrm>
            <a:off x="3749040" y="8138160"/>
            <a:ext cx="1572768" cy="868680"/>
          </a:xfrm>
          <a:prstGeom prst="roundRect">
            <a:avLst>
              <a:gd name="adj" fmla="val 4000"/>
            </a:avLst>
          </a:prstGeom>
          <a:solidFill>
            <a:srgbClr val="15161B"/>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66" name="Google Shape;166;p2"/>
          <p:cNvSpPr txBox="1"/>
          <p:nvPr/>
        </p:nvSpPr>
        <p:spPr>
          <a:xfrm>
            <a:off x="3840480" y="8266176"/>
            <a:ext cx="1389888" cy="184666"/>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1200" b="1" u="none" strike="noStrike" cap="none">
                <a:solidFill>
                  <a:srgbClr val="FFC72C"/>
                </a:solidFill>
                <a:latin typeface="Quattrocento Sans" panose="020B0502050000020003" pitchFamily="34" charset="0"/>
                <a:ea typeface="Quattrocento Sans"/>
                <a:cs typeface="Quattrocento Sans"/>
                <a:sym typeface="Quattrocento Sans"/>
              </a:rPr>
              <a:t>Schweizer</a:t>
            </a:r>
            <a:endParaRPr sz="1200" b="1">
              <a:solidFill>
                <a:srgbClr val="FFC72C"/>
              </a:solidFill>
              <a:latin typeface="Quattrocento Sans" panose="020B0502050000020003" pitchFamily="34" charset="0"/>
            </a:endParaRPr>
          </a:p>
        </p:txBody>
      </p:sp>
      <p:sp>
        <p:nvSpPr>
          <p:cNvPr id="167" name="Google Shape;167;p2"/>
          <p:cNvSpPr txBox="1"/>
          <p:nvPr/>
        </p:nvSpPr>
        <p:spPr>
          <a:xfrm>
            <a:off x="3840480" y="8595360"/>
            <a:ext cx="1389888" cy="153888"/>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1000" u="none" strike="noStrike" cap="none">
                <a:solidFill>
                  <a:srgbClr val="B7BAC3"/>
                </a:solidFill>
                <a:latin typeface="Quattrocento Sans" panose="020B0502050000020003" pitchFamily="34" charset="0"/>
                <a:ea typeface="Quattrocento Sans"/>
                <a:cs typeface="Quattrocento Sans"/>
                <a:sym typeface="Quattrocento Sans"/>
              </a:rPr>
              <a:t>Boutique-Qualität</a:t>
            </a:r>
            <a:endParaRPr sz="1000">
              <a:solidFill>
                <a:srgbClr val="B7BAC3"/>
              </a:solidFill>
              <a:latin typeface="Quattrocento Sans" panose="020B0502050000020003" pitchFamily="34" charset="0"/>
            </a:endParaRPr>
          </a:p>
        </p:txBody>
      </p:sp>
      <p:sp>
        <p:nvSpPr>
          <p:cNvPr id="168" name="Google Shape;168;p2"/>
          <p:cNvSpPr/>
          <p:nvPr/>
        </p:nvSpPr>
        <p:spPr>
          <a:xfrm>
            <a:off x="5431536" y="8138160"/>
            <a:ext cx="1572768" cy="868680"/>
          </a:xfrm>
          <a:prstGeom prst="roundRect">
            <a:avLst>
              <a:gd name="adj" fmla="val 4000"/>
            </a:avLst>
          </a:prstGeom>
          <a:solidFill>
            <a:srgbClr val="15161B"/>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69" name="Google Shape;169;p2"/>
          <p:cNvSpPr txBox="1"/>
          <p:nvPr/>
        </p:nvSpPr>
        <p:spPr>
          <a:xfrm>
            <a:off x="5522976" y="8266176"/>
            <a:ext cx="1389888" cy="184666"/>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1200" b="1" u="none" strike="noStrike" cap="none">
                <a:solidFill>
                  <a:srgbClr val="FFC72C"/>
                </a:solidFill>
                <a:latin typeface="Quattrocento Sans" panose="020B0502050000020003" pitchFamily="34" charset="0"/>
                <a:ea typeface="Quattrocento Sans"/>
                <a:cs typeface="Quattrocento Sans"/>
                <a:sym typeface="Quattrocento Sans"/>
              </a:rPr>
              <a:t>White-Label</a:t>
            </a:r>
            <a:endParaRPr sz="1200" b="1">
              <a:solidFill>
                <a:srgbClr val="FFC72C"/>
              </a:solidFill>
              <a:latin typeface="Quattrocento Sans" panose="020B0502050000020003" pitchFamily="34" charset="0"/>
            </a:endParaRPr>
          </a:p>
        </p:txBody>
      </p:sp>
      <p:sp>
        <p:nvSpPr>
          <p:cNvPr id="170" name="Google Shape;170;p2"/>
          <p:cNvSpPr txBox="1"/>
          <p:nvPr/>
        </p:nvSpPr>
        <p:spPr>
          <a:xfrm>
            <a:off x="5522976" y="8595360"/>
            <a:ext cx="1389888" cy="153888"/>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1000" u="none" strike="noStrike" cap="none">
                <a:solidFill>
                  <a:srgbClr val="B7BAC3"/>
                </a:solidFill>
                <a:latin typeface="Quattrocento Sans" panose="020B0502050000020003" pitchFamily="34" charset="0"/>
                <a:ea typeface="Quattrocento Sans"/>
                <a:cs typeface="Quattrocento Sans"/>
                <a:sym typeface="Quattrocento Sans"/>
              </a:rPr>
              <a:t>Berichte + API</a:t>
            </a:r>
            <a:endParaRPr sz="1000">
              <a:solidFill>
                <a:srgbClr val="B7BAC3"/>
              </a:solidFill>
              <a:latin typeface="Quattrocento Sans" panose="020B0502050000020003" pitchFamily="34" charset="0"/>
            </a:endParaRPr>
          </a:p>
        </p:txBody>
      </p:sp>
      <p:sp>
        <p:nvSpPr>
          <p:cNvPr id="171" name="Google Shape;171;p2"/>
          <p:cNvSpPr/>
          <p:nvPr/>
        </p:nvSpPr>
        <p:spPr>
          <a:xfrm>
            <a:off x="384048" y="9189720"/>
            <a:ext cx="6791904" cy="658368"/>
          </a:xfrm>
          <a:prstGeom prst="roundRect">
            <a:avLst>
              <a:gd name="adj" fmla="val 4000"/>
            </a:avLst>
          </a:prstGeom>
          <a:solidFill>
            <a:srgbClr val="1D1F2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72" name="Google Shape;172;p2"/>
          <p:cNvSpPr txBox="1"/>
          <p:nvPr/>
        </p:nvSpPr>
        <p:spPr>
          <a:xfrm>
            <a:off x="585216" y="9281160"/>
            <a:ext cx="6426144" cy="237744"/>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1300" b="1" i="0" u="none" strike="noStrike" cap="none">
                <a:solidFill>
                  <a:srgbClr val="FFFFFF"/>
                </a:solidFill>
                <a:latin typeface="Quattrocento Sans"/>
                <a:ea typeface="Quattrocento Sans"/>
                <a:cs typeface="Quattrocento Sans"/>
                <a:sym typeface="Quattrocento Sans"/>
              </a:rPr>
              <a:t>darknetsearch.com</a:t>
            </a:r>
            <a:endParaRPr/>
          </a:p>
        </p:txBody>
      </p:sp>
      <p:sp>
        <p:nvSpPr>
          <p:cNvPr id="173" name="Google Shape;173;p2"/>
          <p:cNvSpPr txBox="1"/>
          <p:nvPr/>
        </p:nvSpPr>
        <p:spPr>
          <a:xfrm>
            <a:off x="585216" y="9537192"/>
            <a:ext cx="6426144" cy="146194"/>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950" u="none" strike="noStrike" cap="none">
                <a:solidFill>
                  <a:srgbClr val="B7BAC3"/>
                </a:solidFill>
                <a:latin typeface="Quattrocento Sans" panose="020B0502050000020003" pitchFamily="34" charset="0"/>
                <a:ea typeface="Quattrocento Sans"/>
                <a:cs typeface="Quattrocento Sans"/>
                <a:sym typeface="Quattrocento Sans"/>
              </a:rPr>
              <a:t>MSSP  pricing.darknetsearch.com/?seg=mssp     Endkunden  pricing.darknetsearch.com/?seg=end</a:t>
            </a:r>
            <a:endParaRPr sz="950">
              <a:solidFill>
                <a:srgbClr val="B7BAC3"/>
              </a:solidFill>
              <a:latin typeface="Quattrocento Sans" panose="020B0502050000020003" pitchFamily="34" charset="0"/>
            </a:endParaRPr>
          </a:p>
        </p:txBody>
      </p:sp>
      <p:sp>
        <p:nvSpPr>
          <p:cNvPr id="174" name="Google Shape;174;p2"/>
          <p:cNvSpPr txBox="1"/>
          <p:nvPr/>
        </p:nvSpPr>
        <p:spPr>
          <a:xfrm>
            <a:off x="384048" y="10012680"/>
            <a:ext cx="5029200" cy="138499"/>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de-DE" sz="900" u="none" strike="noStrike" cap="none">
                <a:solidFill>
                  <a:srgbClr val="6E727E"/>
                </a:solidFill>
                <a:latin typeface="Quattrocento Sans" panose="020B0502050000020003" pitchFamily="34" charset="0"/>
                <a:ea typeface="Quattrocento Sans"/>
                <a:cs typeface="Quattrocento Sans"/>
                <a:sym typeface="Quattrocento Sans"/>
              </a:rPr>
              <a:t>Kaduu AG  ·  Partnermaterial  ·  Kein verbindliches Angebot</a:t>
            </a:r>
            <a:endParaRPr sz="900">
              <a:solidFill>
                <a:srgbClr val="6E727E"/>
              </a:solidFill>
              <a:latin typeface="Quattrocento Sans" panose="020B0502050000020003" pitchFamily="34" charset="0"/>
            </a:endParaRPr>
          </a:p>
        </p:txBody>
      </p:sp>
      <p:sp>
        <p:nvSpPr>
          <p:cNvPr id="175" name="Google Shape;175;p2"/>
          <p:cNvSpPr txBox="1"/>
          <p:nvPr/>
        </p:nvSpPr>
        <p:spPr>
          <a:xfrm>
            <a:off x="6691320" y="10012680"/>
            <a:ext cx="457200" cy="228600"/>
          </a:xfrm>
          <a:prstGeom prst="rect">
            <a:avLst/>
          </a:prstGeom>
          <a:noFill/>
          <a:ln>
            <a:noFill/>
          </a:ln>
        </p:spPr>
        <p:txBody>
          <a:bodyPr spcFirstLastPara="1" wrap="square" lIns="0" tIns="0" rIns="0" bIns="0" anchor="t" anchorCtr="0">
            <a:spAutoFit/>
          </a:bodyPr>
          <a:lstStyle/>
          <a:p>
            <a:pPr marL="0" marR="0" lvl="0" indent="0" algn="r" rtl="0">
              <a:lnSpc>
                <a:spcPct val="100000"/>
              </a:lnSpc>
              <a:spcBef>
                <a:spcPts val="0"/>
              </a:spcBef>
              <a:spcAft>
                <a:spcPts val="0"/>
              </a:spcAft>
              <a:buNone/>
            </a:pPr>
            <a:r>
              <a:rPr lang="en-US" sz="900" b="0" i="0" u="none" strike="noStrike" cap="none">
                <a:solidFill>
                  <a:srgbClr val="6E727E"/>
                </a:solidFill>
                <a:latin typeface="Quattrocento Sans"/>
                <a:ea typeface="Quattrocento Sans"/>
                <a:cs typeface="Quattrocento Sans"/>
                <a:sym typeface="Quattrocento Sans"/>
              </a:rPr>
              <a:t>02</a:t>
            </a:r>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525</Words>
  <Application>Microsoft Office PowerPoint</Application>
  <PresentationFormat>Benutzerdefiniert</PresentationFormat>
  <Paragraphs>66</Paragraphs>
  <Slides>2</Slides>
  <Notes>2</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2</vt:i4>
      </vt:variant>
    </vt:vector>
  </HeadingPairs>
  <TitlesOfParts>
    <vt:vector size="6" baseType="lpstr">
      <vt:lpstr>Quattrocento Sans</vt:lpstr>
      <vt:lpstr>Arial</vt:lpstr>
      <vt:lpstr>Calibri</vt:lpstr>
      <vt:lpstr>Office Theme</vt:lpstr>
      <vt:lpstr>PowerPoint-Präsentation</vt:lpstr>
      <vt:lpstr>PowerPoint-Präsentation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oliver muenchow</cp:lastModifiedBy>
  <cp:revision>2</cp:revision>
  <dcterms:created xsi:type="dcterms:W3CDTF">2013-01-27T09:14:16Z</dcterms:created>
  <dcterms:modified xsi:type="dcterms:W3CDTF">2026-11-07T23:17:10Z</dcterms:modified>
</cp:coreProperties>
</file>