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12192000" cy="6858000"/>
  <p:notesSz cx="6858000" cy="9144000"/>
  <p:embeddedFontLst>
    <p:embeddedFont>
      <p:font typeface="Quattrocento Sans" panose="020B0502050000020003" pitchFamily="34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OydZgno1uDmxd1miWEMNYwTNi0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illustration_mssp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2160" y="0"/>
            <a:ext cx="64008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>
            <a:off x="0" y="0"/>
            <a:ext cx="6903720" cy="6858000"/>
          </a:xfrm>
          <a:prstGeom prst="rect">
            <a:avLst/>
          </a:prstGeom>
          <a:solidFill>
            <a:srgbClr val="0B0B0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640080" y="6400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u="none" strike="noStrike" cap="none">
                <a:solidFill>
                  <a:srgbClr val="0B0B0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 &amp;  REVENDEURS</a:t>
            </a:r>
            <a:endParaRPr sz="1100" b="1">
              <a:solidFill>
                <a:srgbClr val="0B0B0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640080" y="1554480"/>
            <a:ext cx="5852160" cy="1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</a:t>
            </a:r>
            <a:endParaRPr/>
          </a:p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pour les partenaires</a:t>
            </a:r>
            <a:endParaRPr sz="4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640080" y="3246120"/>
            <a:ext cx="5577840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Licences MSSP à prix fixe. Recherches illimitées.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Rapports en marque blanche. 40 % de remise sur le tarif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si les clients finaux veulent leur propre tenant.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90" name="Google Shape;90;p1"/>
          <p:cNvCxnSpPr/>
          <p:nvPr/>
        </p:nvCxnSpPr>
        <p:spPr>
          <a:xfrm>
            <a:off x="640080" y="4617720"/>
            <a:ext cx="411480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91" name="Google Shape;91;p1"/>
          <p:cNvSpPr txBox="1"/>
          <p:nvPr/>
        </p:nvSpPr>
        <p:spPr>
          <a:xfrm>
            <a:off x="640080" y="4800600"/>
            <a:ext cx="5486400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1" u="none" strike="noStrike" cap="none">
                <a:solidFill>
                  <a:srgbClr val="6E727E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KADUU AG  ·  SUISSE</a:t>
            </a:r>
            <a:endParaRPr sz="1150" b="1">
              <a:solidFill>
                <a:srgbClr val="6E727E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640080" y="62636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POURQUOI LES PARTENAIRES CHOISISSENT KADUU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9" name="Google Shape;99;p2"/>
          <p:cNvSpPr txBox="1"/>
          <p:nvPr/>
        </p:nvSpPr>
        <p:spPr>
          <a:xfrm>
            <a:off x="640080" y="804672"/>
            <a:ext cx="1097280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Une collection de données exposées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constituée en toute indépendance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0" name="Google Shape;100;p2"/>
          <p:cNvSpPr txBox="1"/>
          <p:nvPr/>
        </p:nvSpPr>
        <p:spPr>
          <a:xfrm>
            <a:off x="640080" y="2057400"/>
            <a:ext cx="6583680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Les identifiants, les données personnelles et les autres données issues de fuites sont collectés de façon indépendante, sans flux revendus. Vérifiez d’abord le domaine d’un prospect : il y a souvent quelque chose à montrer.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640080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 txBox="1"/>
          <p:nvPr/>
        </p:nvSpPr>
        <p:spPr>
          <a:xfrm>
            <a:off x="859536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Le jour même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859536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Demandes au support traitées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le jour ouvré même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4" name="Google Shape;104;p2"/>
          <p:cNvSpPr/>
          <p:nvPr/>
        </p:nvSpPr>
        <p:spPr>
          <a:xfrm>
            <a:off x="3493008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3712464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&lt; 1 mois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3712464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Développement partenaire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demandes généralement livrées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7" name="Google Shape;107;p2"/>
          <p:cNvSpPr/>
          <p:nvPr/>
        </p:nvSpPr>
        <p:spPr>
          <a:xfrm>
            <a:off x="6345936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6565392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Suisse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9" name="Google Shape;109;p2"/>
          <p:cNvSpPr txBox="1"/>
          <p:nvPr/>
        </p:nvSpPr>
        <p:spPr>
          <a:xfrm>
            <a:off x="6565392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Entreprise boutique.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La qualité de service d’abord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0" name="Google Shape;110;p2"/>
          <p:cNvSpPr/>
          <p:nvPr/>
        </p:nvSpPr>
        <p:spPr>
          <a:xfrm>
            <a:off x="9198864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9418320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Marque blanche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9418320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Rapports, API et modèle de tenant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conçus pour les MSSP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3" name="Google Shape;113;p2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14" name="Google Shape;114;p2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02</a:t>
            </a:r>
            <a:endParaRPr/>
          </a:p>
        </p:txBody>
      </p:sp>
      <p:sp>
        <p:nvSpPr>
          <p:cNvPr id="115" name="Google Shape;115;p2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3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FONCTIONNEMENT DU PARTENARIAT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2" name="Google Shape;122;p3"/>
          <p:cNvSpPr txBox="1"/>
          <p:nvPr/>
        </p:nvSpPr>
        <p:spPr>
          <a:xfrm>
            <a:off x="640080" y="804672"/>
            <a:ext cx="109728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Deux modèles. Une plateforme.</a:t>
            </a:r>
            <a:endParaRPr sz="30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3" name="Google Shape;123;p3"/>
          <p:cNvSpPr/>
          <p:nvPr/>
        </p:nvSpPr>
        <p:spPr>
          <a:xfrm>
            <a:off x="640080" y="2011680"/>
            <a:ext cx="5440680" cy="406908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3"/>
          <p:cNvSpPr/>
          <p:nvPr/>
        </p:nvSpPr>
        <p:spPr>
          <a:xfrm>
            <a:off x="640080" y="201168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3"/>
          <p:cNvSpPr txBox="1"/>
          <p:nvPr/>
        </p:nvSpPr>
        <p:spPr>
          <a:xfrm>
            <a:off x="1005840" y="2286000"/>
            <a:ext cx="466344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01</a:t>
            </a:r>
            <a:endParaRPr/>
          </a:p>
        </p:txBody>
      </p:sp>
      <p:sp>
        <p:nvSpPr>
          <p:cNvPr id="126" name="Google Shape;126;p3"/>
          <p:cNvSpPr txBox="1"/>
          <p:nvPr/>
        </p:nvSpPr>
        <p:spPr>
          <a:xfrm>
            <a:off x="1005840" y="2651760"/>
            <a:ext cx="466344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Opérer en tant que MSSP</a:t>
            </a:r>
            <a:endParaRPr sz="2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1005840" y="3246120"/>
            <a:ext cx="4709160" cy="1103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Achetez MSSP Small ou MSSP Large. Utilisez-la pour tout actif ou client, sans préinscription ni validation par client. Alertes, rapports et API fonctionnent dans votre tenant, en service managé.</a:t>
            </a:r>
            <a:endParaRPr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8" name="Google Shape;128;p3"/>
          <p:cNvSpPr/>
          <p:nvPr/>
        </p:nvSpPr>
        <p:spPr>
          <a:xfrm>
            <a:off x="1005840" y="5257800"/>
            <a:ext cx="4023360" cy="329184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1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Frais annuels fixes  ·  tout client</a:t>
            </a:r>
            <a:endParaRPr sz="11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9" name="Google Shape;129;p3"/>
          <p:cNvSpPr/>
          <p:nvPr/>
        </p:nvSpPr>
        <p:spPr>
          <a:xfrm>
            <a:off x="6355080" y="2011680"/>
            <a:ext cx="5440680" cy="406908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"/>
          <p:cNvSpPr/>
          <p:nvPr/>
        </p:nvSpPr>
        <p:spPr>
          <a:xfrm>
            <a:off x="6355080" y="201168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3"/>
          <p:cNvSpPr txBox="1"/>
          <p:nvPr/>
        </p:nvSpPr>
        <p:spPr>
          <a:xfrm>
            <a:off x="6720840" y="2286000"/>
            <a:ext cx="466344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02</a:t>
            </a:r>
            <a:endParaRPr/>
          </a:p>
        </p:txBody>
      </p:sp>
      <p:sp>
        <p:nvSpPr>
          <p:cNvPr id="132" name="Google Shape;132;p3"/>
          <p:cNvSpPr txBox="1"/>
          <p:nvPr/>
        </p:nvSpPr>
        <p:spPr>
          <a:xfrm>
            <a:off x="6720840" y="2651760"/>
            <a:ext cx="466344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Revendre un tenant client</a:t>
            </a:r>
            <a:endParaRPr sz="2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3" name="Google Shape;133;p3"/>
          <p:cNvSpPr txBox="1"/>
          <p:nvPr/>
        </p:nvSpPr>
        <p:spPr>
          <a:xfrm>
            <a:off x="6720840" y="3246120"/>
            <a:ext cx="4709160" cy="827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Si le client final veut son propre accès et gérer ses propres actifs, vous créez un tenant depuis votre tableau de bord et y associez une licence client final. Vous devenez le revendeur.</a:t>
            </a:r>
            <a:endParaRPr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4" name="Google Shape;134;p3"/>
          <p:cNvSpPr/>
          <p:nvPr/>
        </p:nvSpPr>
        <p:spPr>
          <a:xfrm>
            <a:off x="6720840" y="5257800"/>
            <a:ext cx="4023360" cy="329184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1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40 % de remise sur les tarifs client final</a:t>
            </a:r>
            <a:endParaRPr sz="11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5" name="Google Shape;135;p3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36" name="Google Shape;136;p3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03</a:t>
            </a:r>
            <a:endParaRPr/>
          </a:p>
        </p:txBody>
      </p:sp>
      <p:sp>
        <p:nvSpPr>
          <p:cNvPr id="137" name="Google Shape;137;p3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LICENCES PARTENAIRES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640080" y="804672"/>
            <a:ext cx="109728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Small et MSSP Large</a:t>
            </a:r>
            <a:endParaRPr sz="30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640080" y="1600200"/>
            <a:ext cx="10972800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Les deux reposent sur des frais annuels fixes. La licence sert pour tout client. Sans préinscription.</a:t>
            </a:r>
            <a:endParaRPr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6" name="Google Shape;146;p4"/>
          <p:cNvSpPr/>
          <p:nvPr/>
        </p:nvSpPr>
        <p:spPr>
          <a:xfrm>
            <a:off x="640080" y="2057400"/>
            <a:ext cx="5440680" cy="40233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4"/>
          <p:cNvSpPr txBox="1"/>
          <p:nvPr/>
        </p:nvSpPr>
        <p:spPr>
          <a:xfrm>
            <a:off x="1005840" y="2212848"/>
            <a:ext cx="47091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Small</a:t>
            </a:r>
            <a:endParaRPr/>
          </a:p>
        </p:txBody>
      </p:sp>
      <p:sp>
        <p:nvSpPr>
          <p:cNvPr id="148" name="Google Shape;148;p4"/>
          <p:cNvSpPr txBox="1"/>
          <p:nvPr/>
        </p:nvSpPr>
        <p:spPr>
          <a:xfrm>
            <a:off x="1005840" y="2606040"/>
            <a:ext cx="47091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1200" b="1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Prix sur demande</a:t>
            </a:r>
            <a:endParaRPr lang="en-US" sz="1200" b="1" dirty="0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9" name="Google Shape;149;p4"/>
          <p:cNvSpPr txBox="1"/>
          <p:nvPr/>
        </p:nvSpPr>
        <p:spPr>
          <a:xfrm>
            <a:off x="1005840" y="2944368"/>
            <a:ext cx="470916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Jusqu’à 20 clients / mois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150" name="Google Shape;150;p4"/>
          <p:cNvCxnSpPr/>
          <p:nvPr/>
        </p:nvCxnSpPr>
        <p:spPr>
          <a:xfrm>
            <a:off x="1005840" y="3273552"/>
            <a:ext cx="470916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51" name="Google Shape;151;p4"/>
          <p:cNvSpPr txBox="1"/>
          <p:nvPr/>
        </p:nvSpPr>
        <p:spPr>
          <a:xfrm>
            <a:off x="1005840" y="346468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Portefeuille clients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2" name="Google Shape;152;p4"/>
          <p:cNvSpPr txBox="1"/>
          <p:nvPr/>
        </p:nvSpPr>
        <p:spPr>
          <a:xfrm>
            <a:off x="3454603" y="346468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boutique, premiers clients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3" name="Google Shape;153;p4"/>
          <p:cNvSpPr txBox="1"/>
          <p:nvPr/>
        </p:nvSpPr>
        <p:spPr>
          <a:xfrm>
            <a:off x="1005840" y="381215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Comptes admin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4" name="Google Shape;154;p4"/>
          <p:cNvSpPr txBox="1"/>
          <p:nvPr/>
        </p:nvSpPr>
        <p:spPr>
          <a:xfrm>
            <a:off x="3454603" y="3730752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10</a:t>
            </a:r>
            <a:endParaRPr/>
          </a:p>
        </p:txBody>
      </p:sp>
      <p:sp>
        <p:nvSpPr>
          <p:cNvPr id="155" name="Google Shape;155;p4"/>
          <p:cNvSpPr txBox="1"/>
          <p:nvPr/>
        </p:nvSpPr>
        <p:spPr>
          <a:xfrm>
            <a:off x="1005840" y="4159627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Actifs surveillés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6" name="Google Shape;156;p4"/>
          <p:cNvSpPr txBox="1"/>
          <p:nvPr/>
        </p:nvSpPr>
        <p:spPr>
          <a:xfrm>
            <a:off x="3454603" y="4159627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25  (extensions possibles)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7" name="Google Shape;157;p4"/>
          <p:cNvSpPr txBox="1"/>
          <p:nvPr/>
        </p:nvSpPr>
        <p:spPr>
          <a:xfrm>
            <a:off x="1005840" y="4507099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Appels API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8" name="Google Shape;158;p4"/>
          <p:cNvSpPr txBox="1"/>
          <p:nvPr/>
        </p:nvSpPr>
        <p:spPr>
          <a:xfrm>
            <a:off x="3454603" y="4507099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1 000 / mois</a:t>
            </a:r>
            <a:endParaRPr sz="1200" b="1" dirty="0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9" name="Google Shape;159;p4"/>
          <p:cNvSpPr txBox="1"/>
          <p:nvPr/>
        </p:nvSpPr>
        <p:spPr>
          <a:xfrm>
            <a:off x="1005840" y="4854571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Surveillance de domaines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0" name="Google Shape;160;p4"/>
          <p:cNvSpPr txBox="1"/>
          <p:nvPr/>
        </p:nvSpPr>
        <p:spPr>
          <a:xfrm>
            <a:off x="3454603" y="4773168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15</a:t>
            </a:r>
            <a:endParaRPr/>
          </a:p>
        </p:txBody>
      </p:sp>
      <p:sp>
        <p:nvSpPr>
          <p:cNvPr id="161" name="Google Shape;161;p4"/>
          <p:cNvSpPr txBox="1"/>
          <p:nvPr/>
        </p:nvSpPr>
        <p:spPr>
          <a:xfrm>
            <a:off x="1005840" y="520204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Rapports de surface d’attaque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2" name="Google Shape;162;p4"/>
          <p:cNvSpPr txBox="1"/>
          <p:nvPr/>
        </p:nvSpPr>
        <p:spPr>
          <a:xfrm>
            <a:off x="3454603" y="520204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5 / mois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3" name="Google Shape;163;p4"/>
          <p:cNvSpPr txBox="1"/>
          <p:nvPr/>
        </p:nvSpPr>
        <p:spPr>
          <a:xfrm>
            <a:off x="1005840" y="554951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Rapports d’identifiants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4" name="Google Shape;164;p4"/>
          <p:cNvSpPr txBox="1"/>
          <p:nvPr/>
        </p:nvSpPr>
        <p:spPr>
          <a:xfrm>
            <a:off x="3454603" y="5549515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5 / mois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5" name="Google Shape;165;p4"/>
          <p:cNvSpPr/>
          <p:nvPr/>
        </p:nvSpPr>
        <p:spPr>
          <a:xfrm>
            <a:off x="6355080" y="2057400"/>
            <a:ext cx="5440680" cy="40233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4"/>
          <p:cNvSpPr txBox="1"/>
          <p:nvPr/>
        </p:nvSpPr>
        <p:spPr>
          <a:xfrm>
            <a:off x="6720840" y="2212848"/>
            <a:ext cx="47091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Large</a:t>
            </a:r>
            <a:endParaRPr/>
          </a:p>
        </p:txBody>
      </p:sp>
      <p:sp>
        <p:nvSpPr>
          <p:cNvPr id="167" name="Google Shape;167;p4"/>
          <p:cNvSpPr txBox="1"/>
          <p:nvPr/>
        </p:nvSpPr>
        <p:spPr>
          <a:xfrm>
            <a:off x="6720840" y="2606040"/>
            <a:ext cx="47091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en-US" sz="1600" b="1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Prix sur demande</a:t>
            </a:r>
            <a:endParaRPr lang="en-US" sz="1600" b="1" dirty="0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8" name="Google Shape;168;p4"/>
          <p:cNvSpPr txBox="1"/>
          <p:nvPr/>
        </p:nvSpPr>
        <p:spPr>
          <a:xfrm>
            <a:off x="6720840" y="2944368"/>
            <a:ext cx="470916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Jusqu’à 200 clients / mois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169" name="Google Shape;169;p4"/>
          <p:cNvCxnSpPr/>
          <p:nvPr/>
        </p:nvCxnSpPr>
        <p:spPr>
          <a:xfrm>
            <a:off x="6720840" y="3273552"/>
            <a:ext cx="470916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70" name="Google Shape;170;p4"/>
          <p:cNvSpPr txBox="1"/>
          <p:nvPr/>
        </p:nvSpPr>
        <p:spPr>
          <a:xfrm>
            <a:off x="6720840" y="346468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Portefeuille clients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1" name="Google Shape;171;p4"/>
          <p:cNvSpPr txBox="1"/>
          <p:nvPr/>
        </p:nvSpPr>
        <p:spPr>
          <a:xfrm>
            <a:off x="9169603" y="346468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établi / distributeur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2" name="Google Shape;172;p4"/>
          <p:cNvSpPr txBox="1"/>
          <p:nvPr/>
        </p:nvSpPr>
        <p:spPr>
          <a:xfrm>
            <a:off x="6720840" y="381215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Comptes admin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3" name="Google Shape;173;p4"/>
          <p:cNvSpPr txBox="1"/>
          <p:nvPr/>
        </p:nvSpPr>
        <p:spPr>
          <a:xfrm>
            <a:off x="9169603" y="3730752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50</a:t>
            </a:r>
            <a:endParaRPr/>
          </a:p>
        </p:txBody>
      </p:sp>
      <p:sp>
        <p:nvSpPr>
          <p:cNvPr id="174" name="Google Shape;174;p4"/>
          <p:cNvSpPr txBox="1"/>
          <p:nvPr/>
        </p:nvSpPr>
        <p:spPr>
          <a:xfrm>
            <a:off x="6720840" y="4159627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Actifs surveillés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5" name="Google Shape;175;p4"/>
          <p:cNvSpPr txBox="1"/>
          <p:nvPr/>
        </p:nvSpPr>
        <p:spPr>
          <a:xfrm>
            <a:off x="9169603" y="4159627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200  (extensions possibles)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6" name="Google Shape;176;p4"/>
          <p:cNvSpPr txBox="1"/>
          <p:nvPr/>
        </p:nvSpPr>
        <p:spPr>
          <a:xfrm>
            <a:off x="6720840" y="4507099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Appels API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7" name="Google Shape;177;p4"/>
          <p:cNvSpPr txBox="1"/>
          <p:nvPr/>
        </p:nvSpPr>
        <p:spPr>
          <a:xfrm>
            <a:off x="9169603" y="4507099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50 000 / mois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8" name="Google Shape;178;p4"/>
          <p:cNvSpPr txBox="1"/>
          <p:nvPr/>
        </p:nvSpPr>
        <p:spPr>
          <a:xfrm>
            <a:off x="6720840" y="4854571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Surveillance de domaines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9" name="Google Shape;179;p4"/>
          <p:cNvSpPr txBox="1"/>
          <p:nvPr/>
        </p:nvSpPr>
        <p:spPr>
          <a:xfrm>
            <a:off x="9169603" y="4773168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60</a:t>
            </a:r>
            <a:endParaRPr/>
          </a:p>
        </p:txBody>
      </p:sp>
      <p:sp>
        <p:nvSpPr>
          <p:cNvPr id="180" name="Google Shape;180;p4"/>
          <p:cNvSpPr txBox="1"/>
          <p:nvPr/>
        </p:nvSpPr>
        <p:spPr>
          <a:xfrm>
            <a:off x="6720840" y="520204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Rapports de surface d’attaque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1" name="Google Shape;181;p4"/>
          <p:cNvSpPr txBox="1"/>
          <p:nvPr/>
        </p:nvSpPr>
        <p:spPr>
          <a:xfrm>
            <a:off x="9169603" y="520204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15 / mois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2" name="Google Shape;182;p4"/>
          <p:cNvSpPr txBox="1"/>
          <p:nvPr/>
        </p:nvSpPr>
        <p:spPr>
          <a:xfrm>
            <a:off x="6720840" y="554951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Rapports d’identifiants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3" name="Google Shape;183;p4"/>
          <p:cNvSpPr txBox="1"/>
          <p:nvPr/>
        </p:nvSpPr>
        <p:spPr>
          <a:xfrm>
            <a:off x="9169603" y="5549515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30 / mois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4" name="Google Shape;184;p4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85" name="Google Shape;185;p4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04</a:t>
            </a:r>
            <a:endParaRPr/>
          </a:p>
        </p:txBody>
      </p:sp>
      <p:sp>
        <p:nvSpPr>
          <p:cNvPr id="186" name="Google Shape;186;p4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5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5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CE QUE COMPRENNENT LES DEUX LICENCES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3" name="Google Shape;193;p5"/>
          <p:cNvSpPr txBox="1"/>
          <p:nvPr/>
        </p:nvSpPr>
        <p:spPr>
          <a:xfrm>
            <a:off x="640080" y="804672"/>
            <a:ext cx="1097280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Recherche illimitée. Export Raw Data.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Sans surcoût pour les travaux ponctuels.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4" name="Google Shape;194;p5"/>
          <p:cNvSpPr/>
          <p:nvPr/>
        </p:nvSpPr>
        <p:spPr>
          <a:xfrm>
            <a:off x="640080" y="2148840"/>
            <a:ext cx="6903720" cy="38862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5"/>
          <p:cNvSpPr txBox="1"/>
          <p:nvPr/>
        </p:nvSpPr>
        <p:spPr>
          <a:xfrm>
            <a:off x="960120" y="2377440"/>
            <a:ext cx="6309360" cy="2038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fr-FR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Quick search et Expert search</a:t>
            </a:r>
            <a:r>
              <a:rPr lang="fr-FR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 : illimitées dans le tableau de bord (limites de débit d’usage raisonnable). Tout type d’actif, nombre de clients illimité.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fr-FR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fr-FR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Export Raw Data</a:t>
            </a:r>
            <a:r>
              <a:rPr lang="fr-FR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 : inclus dans les deux modèles MSSP. Utile en pentest, en réponse à incident et en énumération.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fr-FR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fr-FR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Darknet Chatter</a:t>
            </a:r>
            <a:r>
              <a:rPr lang="fr-FR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 : illimité, avec limites de débit.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fr-FR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fr-FR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Multi-tenant</a:t>
            </a:r>
            <a:r>
              <a:rPr lang="fr-FR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 : tenants illimités dans le tableau de bord partenaire.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6" name="Google Shape;196;p5"/>
          <p:cNvSpPr/>
          <p:nvPr/>
        </p:nvSpPr>
        <p:spPr>
          <a:xfrm>
            <a:off x="7772400" y="2148840"/>
            <a:ext cx="3794760" cy="38862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5"/>
          <p:cNvSpPr txBox="1"/>
          <p:nvPr/>
        </p:nvSpPr>
        <p:spPr>
          <a:xfrm>
            <a:off x="8092440" y="2377440"/>
            <a:ext cx="3200400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Avant-vente</a:t>
            </a:r>
            <a:endParaRPr sz="1800" b="1">
              <a:solidFill>
                <a:srgbClr val="FFFFFF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sans surcoût</a:t>
            </a:r>
            <a:endParaRPr sz="1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8" name="Google Shape;198;p5"/>
          <p:cNvSpPr txBox="1"/>
          <p:nvPr/>
        </p:nvSpPr>
        <p:spPr>
          <a:xfrm>
            <a:off x="8092440" y="3246120"/>
            <a:ext cx="3200400" cy="1350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Les recherches ponctuelles permettent de vérifier si un prospect a déjà des données exposées. Cette énumération n’engendre pas de frais supplémentaires, dans aucun des deux modèles MSSP.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9" name="Google Shape;199;p5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00" name="Google Shape;200;p5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05</a:t>
            </a:r>
            <a:endParaRPr/>
          </a:p>
        </p:txBody>
      </p:sp>
      <p:sp>
        <p:nvSpPr>
          <p:cNvPr id="201" name="Google Shape;201;p5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6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6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MISE SUR LE MARCHÉ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08" name="Google Shape;208;p6"/>
          <p:cNvSpPr txBox="1"/>
          <p:nvPr/>
        </p:nvSpPr>
        <p:spPr>
          <a:xfrm>
            <a:off x="640080" y="804672"/>
            <a:ext cx="10972800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Comment les partenaires utilisent Kaduu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09" name="Google Shape;209;p6"/>
          <p:cNvSpPr/>
          <p:nvPr/>
        </p:nvSpPr>
        <p:spPr>
          <a:xfrm>
            <a:off x="640080" y="196596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6"/>
          <p:cNvSpPr/>
          <p:nvPr/>
        </p:nvSpPr>
        <p:spPr>
          <a:xfrm>
            <a:off x="640080" y="196596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6"/>
          <p:cNvSpPr txBox="1"/>
          <p:nvPr/>
        </p:nvSpPr>
        <p:spPr>
          <a:xfrm>
            <a:off x="1005840" y="213055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</a:t>
            </a:r>
            <a:endParaRPr/>
          </a:p>
        </p:txBody>
      </p:sp>
      <p:sp>
        <p:nvSpPr>
          <p:cNvPr id="212" name="Google Shape;212;p6"/>
          <p:cNvSpPr txBox="1"/>
          <p:nvPr/>
        </p:nvSpPr>
        <p:spPr>
          <a:xfrm>
            <a:off x="1554480" y="2130552"/>
            <a:ext cx="96012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Outil d’avant-vente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3" name="Google Shape;213;p6"/>
          <p:cNvSpPr txBox="1"/>
          <p:nvPr/>
        </p:nvSpPr>
        <p:spPr>
          <a:xfrm>
            <a:off x="1554480" y="2496312"/>
            <a:ext cx="9601200" cy="720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Les recherches ponctuelles montrent si des données sont exposées. Les clients finaux ne peuvent pas exploiter des exports bruts de fuites : commencez par un rapport de surface d’attaque en marque blanche : tous les actifs exposés, une note de risque et la vue de l’attaquant externe sur l’organisation. Cet aperçu prépare les deux étapes suivantes.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4" name="Google Shape;214;p6"/>
          <p:cNvSpPr/>
          <p:nvPr/>
        </p:nvSpPr>
        <p:spPr>
          <a:xfrm>
            <a:off x="640080" y="338328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6"/>
          <p:cNvSpPr/>
          <p:nvPr/>
        </p:nvSpPr>
        <p:spPr>
          <a:xfrm>
            <a:off x="640080" y="338328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6"/>
          <p:cNvSpPr txBox="1"/>
          <p:nvPr/>
        </p:nvSpPr>
        <p:spPr>
          <a:xfrm>
            <a:off x="1005840" y="354787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</a:t>
            </a:r>
            <a:endParaRPr/>
          </a:p>
        </p:txBody>
      </p:sp>
      <p:sp>
        <p:nvSpPr>
          <p:cNvPr id="217" name="Google Shape;217;p6"/>
          <p:cNvSpPr txBox="1"/>
          <p:nvPr/>
        </p:nvSpPr>
        <p:spPr>
          <a:xfrm>
            <a:off x="1554480" y="3547872"/>
            <a:ext cx="96012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Rapports continus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8" name="Google Shape;218;p6"/>
          <p:cNvSpPr txBox="1"/>
          <p:nvPr/>
        </p:nvSpPr>
        <p:spPr>
          <a:xfrm>
            <a:off x="1554480" y="3913632"/>
            <a:ext cx="9601200" cy="48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Rapports comparatifs mensuels (ou planifiés) pour les clients finaux. Même présentation en marque blanche, désormais en service récurrent : ce qui a changé, ce qui est nouveau, ce qui exige encore une action.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9" name="Google Shape;219;p6"/>
          <p:cNvSpPr/>
          <p:nvPr/>
        </p:nvSpPr>
        <p:spPr>
          <a:xfrm>
            <a:off x="640080" y="480060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6"/>
          <p:cNvSpPr/>
          <p:nvPr/>
        </p:nvSpPr>
        <p:spPr>
          <a:xfrm>
            <a:off x="640080" y="480060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6"/>
          <p:cNvSpPr txBox="1"/>
          <p:nvPr/>
        </p:nvSpPr>
        <p:spPr>
          <a:xfrm>
            <a:off x="1005840" y="496519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</a:t>
            </a:r>
            <a:endParaRPr/>
          </a:p>
        </p:txBody>
      </p:sp>
      <p:sp>
        <p:nvSpPr>
          <p:cNvPr id="222" name="Google Shape;222;p6"/>
          <p:cNvSpPr txBox="1"/>
          <p:nvPr/>
        </p:nvSpPr>
        <p:spPr>
          <a:xfrm>
            <a:off x="1554480" y="4965192"/>
            <a:ext cx="96012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Surveillance continue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23" name="Google Shape;223;p6"/>
          <p:cNvSpPr txBox="1"/>
          <p:nvPr/>
        </p:nvSpPr>
        <p:spPr>
          <a:xfrm>
            <a:off x="1554480" y="5330952"/>
            <a:ext cx="9601200" cy="48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Mettez en place des alertes quotidiennes sur le darknet dans votre tenant (ou le leur). Alertes, API et tableau de bord en service managé : le contrat récurrent qui suit l’aperçu.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24" name="Google Shape;224;p6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25" name="Google Shape;225;p6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06</a:t>
            </a:r>
            <a:endParaRPr/>
          </a:p>
        </p:txBody>
      </p:sp>
      <p:sp>
        <p:nvSpPr>
          <p:cNvPr id="226" name="Google Shape;226;p6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8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8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NOTES SUR LES TARIFS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1" name="Google Shape;271;p8"/>
          <p:cNvSpPr txBox="1"/>
          <p:nvPr/>
        </p:nvSpPr>
        <p:spPr>
          <a:xfrm>
            <a:off x="640080" y="804672"/>
            <a:ext cx="109728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Où trouver les chiffres à jour</a:t>
            </a:r>
            <a:endParaRPr sz="2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2" name="Google Shape;272;p8"/>
          <p:cNvSpPr/>
          <p:nvPr/>
        </p:nvSpPr>
        <p:spPr>
          <a:xfrm>
            <a:off x="640080" y="19659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8"/>
          <p:cNvSpPr txBox="1"/>
          <p:nvPr/>
        </p:nvSpPr>
        <p:spPr>
          <a:xfrm>
            <a:off x="960120" y="22219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Licences MSSP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4" name="Google Shape;274;p8"/>
          <p:cNvSpPr txBox="1"/>
          <p:nvPr/>
        </p:nvSpPr>
        <p:spPr>
          <a:xfrm>
            <a:off x="960120" y="2651760"/>
            <a:ext cx="4800600" cy="244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Indiquées « sur demande » dans le calculateur public. </a:t>
            </a:r>
            <a:endParaRPr sz="1300" dirty="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5" name="Google Shape;275;p8"/>
          <p:cNvSpPr/>
          <p:nvPr/>
        </p:nvSpPr>
        <p:spPr>
          <a:xfrm>
            <a:off x="6355080" y="19659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8"/>
          <p:cNvSpPr txBox="1"/>
          <p:nvPr/>
        </p:nvSpPr>
        <p:spPr>
          <a:xfrm>
            <a:off x="6675120" y="22219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Tarif public client final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7" name="Google Shape;277;p8"/>
          <p:cNvSpPr txBox="1"/>
          <p:nvPr/>
        </p:nvSpPr>
        <p:spPr>
          <a:xfrm>
            <a:off x="6675120" y="2651760"/>
            <a:ext cx="4800600" cy="732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Starter / Advanced / Pro. La taille de l’organisation (Small 1–100 / Medium 101–1 000 / Large 1 001+) modifie le tarif mensuel. Devise : EUR, USD ou CHF.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8" name="Google Shape;278;p8"/>
          <p:cNvSpPr/>
          <p:nvPr/>
        </p:nvSpPr>
        <p:spPr>
          <a:xfrm>
            <a:off x="640080" y="40233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8"/>
          <p:cNvSpPr txBox="1"/>
          <p:nvPr/>
        </p:nvSpPr>
        <p:spPr>
          <a:xfrm>
            <a:off x="960120" y="42793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Durée du contrat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0" name="Google Shape;280;p8"/>
          <p:cNvSpPr txBox="1"/>
          <p:nvPr/>
        </p:nvSpPr>
        <p:spPr>
          <a:xfrm>
            <a:off x="960120" y="4709160"/>
            <a:ext cx="4800600" cy="732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Calculateur public : 6 mois par défaut ; 1 an −5 %, 2 ans −10 %, 3 ans −15 %. La remise partenaire est de 40 % sur le tarif public client final applicable.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1" name="Google Shape;281;p8"/>
          <p:cNvSpPr/>
          <p:nvPr/>
        </p:nvSpPr>
        <p:spPr>
          <a:xfrm>
            <a:off x="6355080" y="40233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8"/>
          <p:cNvSpPr txBox="1"/>
          <p:nvPr/>
        </p:nvSpPr>
        <p:spPr>
          <a:xfrm>
            <a:off x="6675120" y="42793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Extension de capacité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3" name="Google Shape;283;p8"/>
          <p:cNvSpPr txBox="1"/>
          <p:nvPr/>
        </p:nvSpPr>
        <p:spPr>
          <a:xfrm>
            <a:off x="6675120" y="4709160"/>
            <a:ext cx="4800600" cy="732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Les éditions MSSP incluent des montées en gamme progressives (utilisateurs, actifs, API, rapports). Offres sur mesure si Large ne suffit pas.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4" name="Google Shape;284;p8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85" name="Google Shape;285;p8"/>
          <p:cNvSpPr txBox="1"/>
          <p:nvPr/>
        </p:nvSpPr>
        <p:spPr>
          <a:xfrm>
            <a:off x="11231575" y="6528816"/>
            <a:ext cx="50292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u="none" strike="noStrike" cap="none">
                <a:solidFill>
                  <a:srgbClr val="6E727E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07</a:t>
            </a:r>
            <a:endParaRPr sz="900">
              <a:solidFill>
                <a:srgbClr val="6E727E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6" name="Google Shape;286;p8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9" descr="hero_partner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169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9"/>
          <p:cNvSpPr/>
          <p:nvPr/>
        </p:nvSpPr>
        <p:spPr>
          <a:xfrm>
            <a:off x="0" y="1417320"/>
            <a:ext cx="12191695" cy="4023360"/>
          </a:xfrm>
          <a:prstGeom prst="rect">
            <a:avLst/>
          </a:prstGeom>
          <a:solidFill>
            <a:srgbClr val="0B0B0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9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9"/>
          <p:cNvSpPr txBox="1"/>
          <p:nvPr/>
        </p:nvSpPr>
        <p:spPr>
          <a:xfrm>
            <a:off x="640080" y="1783080"/>
            <a:ext cx="109728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Prêts quand vous l’êtes.</a:t>
            </a:r>
            <a:endParaRPr sz="3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95" name="Google Shape;295;p9"/>
          <p:cNvSpPr txBox="1"/>
          <p:nvPr/>
        </p:nvSpPr>
        <p:spPr>
          <a:xfrm>
            <a:off x="640080" y="2651760"/>
            <a:ext cx="10515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Tenant d’essai, exemple de rapport en marque blanche ou présentation de 30 minutes du tableau de bord MSSP.</a:t>
            </a:r>
            <a:endParaRPr sz="16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296" name="Google Shape;296;p9"/>
          <p:cNvCxnSpPr/>
          <p:nvPr/>
        </p:nvCxnSpPr>
        <p:spPr>
          <a:xfrm>
            <a:off x="640080" y="3383280"/>
            <a:ext cx="502920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297" name="Google Shape;297;p9"/>
          <p:cNvSpPr txBox="1"/>
          <p:nvPr/>
        </p:nvSpPr>
        <p:spPr>
          <a:xfrm>
            <a:off x="640080" y="3611880"/>
            <a:ext cx="73152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</a:t>
            </a:r>
            <a:endParaRPr/>
          </a:p>
        </p:txBody>
      </p:sp>
      <p:sp>
        <p:nvSpPr>
          <p:cNvPr id="298" name="Google Shape;298;p9"/>
          <p:cNvSpPr txBox="1"/>
          <p:nvPr/>
        </p:nvSpPr>
        <p:spPr>
          <a:xfrm>
            <a:off x="640080" y="4023360"/>
            <a:ext cx="914400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Licences MSSP    pricing.darknetsearch.com/?seg=mssp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Offres clients finaux    pricing.darknetsearch.com/?seg=end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Kaduu AG  ·  Suisse  ·  support avec réponse le jour même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879</Words>
  <Application>Microsoft Office PowerPoint</Application>
  <PresentationFormat>Breitbild</PresentationFormat>
  <Paragraphs>120</Paragraphs>
  <Slides>8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Arial</vt:lpstr>
      <vt:lpstr>Calibri</vt:lpstr>
      <vt:lpstr>Quattrocento Sans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oliver muenchow</cp:lastModifiedBy>
  <cp:revision>3</cp:revision>
  <dcterms:created xsi:type="dcterms:W3CDTF">2013-01-27T09:14:16Z</dcterms:created>
  <dcterms:modified xsi:type="dcterms:W3CDTF">2026-11-07T23:18:14Z</dcterms:modified>
</cp:coreProperties>
</file>