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12192000" cy="6858000"/>
  <p:notesSz cx="6858000" cy="9144000"/>
  <p:embeddedFontLst>
    <p:embeddedFont>
      <p:font typeface="Quattrocento Sans" panose="020B0502050000020003" pitchFamily="34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gOydZgno1uDmxd1miWEMNYwTNi0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7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2" Type="http://schemas.openxmlformats.org/officeDocument/2006/relationships/slide" Target="slides/slide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9" name="Google Shape;18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1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1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9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1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‹Nr.›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descr="illustration_mssp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52160" y="0"/>
            <a:ext cx="64008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>
            <a:off x="0" y="0"/>
            <a:ext cx="6903720" cy="6858000"/>
          </a:xfrm>
          <a:prstGeom prst="rect">
            <a:avLst/>
          </a:prstGeom>
          <a:solidFill>
            <a:srgbClr val="0B0B0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640080" y="640080"/>
            <a:ext cx="2331720" cy="329184"/>
          </a:xfrm>
          <a:prstGeom prst="roundRect">
            <a:avLst>
              <a:gd name="adj" fmla="val 50000"/>
            </a:avLst>
          </a:prstGeom>
          <a:solidFill>
            <a:srgbClr val="FFC72C"/>
          </a:solidFill>
          <a:ln>
            <a:noFill/>
          </a:ln>
        </p:spPr>
        <p:txBody>
          <a:bodyPr spcFirstLastPara="1" wrap="square" lIns="109725" tIns="0" rIns="109725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u="none" strike="noStrike" cap="none">
                <a:solidFill>
                  <a:srgbClr val="0B0B0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  Y  REVENDEDORES</a:t>
            </a:r>
            <a:endParaRPr sz="1100" b="1">
              <a:solidFill>
                <a:srgbClr val="0B0B0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640080" y="1554480"/>
            <a:ext cx="5852160" cy="1228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</a:t>
            </a:r>
            <a:endParaRPr/>
          </a:p>
          <a:p>
            <a:pPr marL="0" marR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para partners</a:t>
            </a:r>
            <a:endParaRPr sz="4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640080" y="3246120"/>
            <a:ext cx="5577840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Licencias MSSP de precio fijo. Búsquedas ilimitadas.</a:t>
            </a:r>
            <a:endParaRPr sz="150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en marca blanca. 40 % de descuento sobre tarifa</a:t>
            </a:r>
            <a:endParaRPr sz="150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cuando los clientes finales quieren su propio tenant.</a:t>
            </a:r>
            <a:endParaRPr sz="15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90" name="Google Shape;90;p1"/>
          <p:cNvCxnSpPr/>
          <p:nvPr/>
        </p:nvCxnSpPr>
        <p:spPr>
          <a:xfrm>
            <a:off x="640080" y="4617720"/>
            <a:ext cx="411480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91" name="Google Shape;91;p1"/>
          <p:cNvSpPr txBox="1"/>
          <p:nvPr/>
        </p:nvSpPr>
        <p:spPr>
          <a:xfrm>
            <a:off x="640080" y="4800600"/>
            <a:ext cx="5486400" cy="176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b="1" u="none" strike="noStrike" cap="none">
                <a:solidFill>
                  <a:srgbClr val="6E727E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KADUU AG  ·  SUIZA</a:t>
            </a:r>
            <a:endParaRPr sz="1150" b="1">
              <a:solidFill>
                <a:srgbClr val="6E727E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640080" y="6263640"/>
            <a:ext cx="5486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darknetsearch.com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POR QUÉ LOS PARTNERS ELIGEN KADUU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99" name="Google Shape;99;p2"/>
          <p:cNvSpPr txBox="1"/>
          <p:nvPr/>
        </p:nvSpPr>
        <p:spPr>
          <a:xfrm>
            <a:off x="640080" y="804672"/>
            <a:ext cx="10972800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Una colección de datos expuestos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creada de forma independiente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0" name="Google Shape;100;p2"/>
          <p:cNvSpPr txBox="1"/>
          <p:nvPr/>
        </p:nvSpPr>
        <p:spPr>
          <a:xfrm>
            <a:off x="640080" y="2057400"/>
            <a:ext cx="6583680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Credenciales, datos personales y material filtrado relacionado se recopilan de forma independiente, sin feeds revendidos. Compruebe primero el dominio de un cliente potencial: a menudo hay algo que mostrar.</a:t>
            </a:r>
            <a:endParaRPr sz="15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640080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"/>
          <p:cNvSpPr txBox="1"/>
          <p:nvPr/>
        </p:nvSpPr>
        <p:spPr>
          <a:xfrm>
            <a:off x="859536" y="3502152"/>
            <a:ext cx="224942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El mismo día</a:t>
            </a:r>
            <a:endParaRPr sz="2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859536" y="5029200"/>
            <a:ext cx="2249424" cy="382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Consultas de soporte respondidas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el mismo día laborable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4" name="Google Shape;104;p2"/>
          <p:cNvSpPr/>
          <p:nvPr/>
        </p:nvSpPr>
        <p:spPr>
          <a:xfrm>
            <a:off x="3493008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2"/>
          <p:cNvSpPr txBox="1"/>
          <p:nvPr/>
        </p:nvSpPr>
        <p:spPr>
          <a:xfrm>
            <a:off x="3712464" y="3502152"/>
            <a:ext cx="224942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&lt; 1 mes</a:t>
            </a:r>
            <a:endParaRPr sz="2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6" name="Google Shape;106;p2"/>
          <p:cNvSpPr txBox="1"/>
          <p:nvPr/>
        </p:nvSpPr>
        <p:spPr>
          <a:xfrm>
            <a:off x="3712464" y="5029200"/>
            <a:ext cx="2249424" cy="573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Peticiones de desarrollo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de partners, normalmente entregadas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7" name="Google Shape;107;p2"/>
          <p:cNvSpPr/>
          <p:nvPr/>
        </p:nvSpPr>
        <p:spPr>
          <a:xfrm>
            <a:off x="6345936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 txBox="1"/>
          <p:nvPr/>
        </p:nvSpPr>
        <p:spPr>
          <a:xfrm>
            <a:off x="6565392" y="3502152"/>
            <a:ext cx="224942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Suiza</a:t>
            </a:r>
            <a:endParaRPr sz="2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09" name="Google Shape;109;p2"/>
          <p:cNvSpPr txBox="1"/>
          <p:nvPr/>
        </p:nvSpPr>
        <p:spPr>
          <a:xfrm>
            <a:off x="6565392" y="5029200"/>
            <a:ext cx="2249424" cy="382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Empresa boutique.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Primero, la calidad del servicio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10" name="Google Shape;110;p2"/>
          <p:cNvSpPr/>
          <p:nvPr/>
        </p:nvSpPr>
        <p:spPr>
          <a:xfrm>
            <a:off x="9198864" y="3337560"/>
            <a:ext cx="2651760" cy="2331720"/>
          </a:xfrm>
          <a:prstGeom prst="roundRect">
            <a:avLst>
              <a:gd name="adj" fmla="val 60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2"/>
          <p:cNvSpPr txBox="1"/>
          <p:nvPr/>
        </p:nvSpPr>
        <p:spPr>
          <a:xfrm>
            <a:off x="9418320" y="3502152"/>
            <a:ext cx="224942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Marca blanca</a:t>
            </a:r>
            <a:endParaRPr sz="2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12" name="Google Shape;112;p2"/>
          <p:cNvSpPr txBox="1"/>
          <p:nvPr/>
        </p:nvSpPr>
        <p:spPr>
          <a:xfrm>
            <a:off x="9418320" y="5029200"/>
            <a:ext cx="2249424" cy="382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Informes, API y modelo de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tenants pensado para MSSP</a:t>
            </a:r>
            <a:endParaRPr sz="11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13" name="Google Shape;113;p2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114" name="Google Shape;114;p2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02</a:t>
            </a:r>
            <a:endParaRPr/>
          </a:p>
        </p:txBody>
      </p:sp>
      <p:sp>
        <p:nvSpPr>
          <p:cNvPr id="115" name="Google Shape;115;p2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3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CÓMO FUNCIONA LA COLABORACIÓN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2" name="Google Shape;122;p3"/>
          <p:cNvSpPr txBox="1"/>
          <p:nvPr/>
        </p:nvSpPr>
        <p:spPr>
          <a:xfrm>
            <a:off x="640080" y="804672"/>
            <a:ext cx="1097280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Dos modelos. Una plataforma.</a:t>
            </a:r>
            <a:endParaRPr sz="30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3" name="Google Shape;123;p3"/>
          <p:cNvSpPr/>
          <p:nvPr/>
        </p:nvSpPr>
        <p:spPr>
          <a:xfrm>
            <a:off x="640080" y="2011680"/>
            <a:ext cx="5440680" cy="406908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3"/>
          <p:cNvSpPr/>
          <p:nvPr/>
        </p:nvSpPr>
        <p:spPr>
          <a:xfrm>
            <a:off x="640080" y="201168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3"/>
          <p:cNvSpPr txBox="1"/>
          <p:nvPr/>
        </p:nvSpPr>
        <p:spPr>
          <a:xfrm>
            <a:off x="1005840" y="2286000"/>
            <a:ext cx="466344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01</a:t>
            </a:r>
            <a:endParaRPr/>
          </a:p>
        </p:txBody>
      </p:sp>
      <p:sp>
        <p:nvSpPr>
          <p:cNvPr id="126" name="Google Shape;126;p3"/>
          <p:cNvSpPr txBox="1"/>
          <p:nvPr/>
        </p:nvSpPr>
        <p:spPr>
          <a:xfrm>
            <a:off x="1005840" y="2651760"/>
            <a:ext cx="466344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Operar como MSSP</a:t>
            </a:r>
            <a:endParaRPr sz="2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7" name="Google Shape;127;p3"/>
          <p:cNvSpPr txBox="1"/>
          <p:nvPr/>
        </p:nvSpPr>
        <p:spPr>
          <a:xfrm>
            <a:off x="1005840" y="3246120"/>
            <a:ext cx="4709160" cy="1103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Compre MSSP Small o MSSP Large. Úsela para cualquier activo o cliente, sin registro previo ni aprobación por cliente. Alertas, informes y API funcionan en su tenant como servicio gestionado.</a:t>
            </a:r>
            <a:endParaRPr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8" name="Google Shape;128;p3"/>
          <p:cNvSpPr/>
          <p:nvPr/>
        </p:nvSpPr>
        <p:spPr>
          <a:xfrm>
            <a:off x="1005840" y="5257800"/>
            <a:ext cx="4023360" cy="329184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</p:spPr>
        <p:txBody>
          <a:bodyPr spcFirstLastPara="1" wrap="square" lIns="109725" tIns="0" rIns="109725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1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Tarifa anual fija  ·  cualquier cliente</a:t>
            </a:r>
            <a:endParaRPr sz="11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29" name="Google Shape;129;p3"/>
          <p:cNvSpPr/>
          <p:nvPr/>
        </p:nvSpPr>
        <p:spPr>
          <a:xfrm>
            <a:off x="6355080" y="2011680"/>
            <a:ext cx="5440680" cy="406908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3"/>
          <p:cNvSpPr/>
          <p:nvPr/>
        </p:nvSpPr>
        <p:spPr>
          <a:xfrm>
            <a:off x="6355080" y="2011680"/>
            <a:ext cx="502920" cy="73152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3"/>
          <p:cNvSpPr txBox="1"/>
          <p:nvPr/>
        </p:nvSpPr>
        <p:spPr>
          <a:xfrm>
            <a:off x="6720840" y="2286000"/>
            <a:ext cx="466344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02</a:t>
            </a:r>
            <a:endParaRPr/>
          </a:p>
        </p:txBody>
      </p:sp>
      <p:sp>
        <p:nvSpPr>
          <p:cNvPr id="132" name="Google Shape;132;p3"/>
          <p:cNvSpPr txBox="1"/>
          <p:nvPr/>
        </p:nvSpPr>
        <p:spPr>
          <a:xfrm>
            <a:off x="6720840" y="2651760"/>
            <a:ext cx="4663440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Revender un tenant de cliente</a:t>
            </a:r>
            <a:endParaRPr sz="2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33" name="Google Shape;133;p3"/>
          <p:cNvSpPr txBox="1"/>
          <p:nvPr/>
        </p:nvSpPr>
        <p:spPr>
          <a:xfrm>
            <a:off x="6720840" y="3246120"/>
            <a:ext cx="4709160" cy="827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Si el cliente final quiere su propio acceso y gestionar sus propios activos, usted crea un tenant desde su panel y asocia una licencia de cliente final. Usted pasa a ser el revendedor.</a:t>
            </a:r>
            <a:endParaRPr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34" name="Google Shape;134;p3"/>
          <p:cNvSpPr/>
          <p:nvPr/>
        </p:nvSpPr>
        <p:spPr>
          <a:xfrm>
            <a:off x="6720840" y="5257800"/>
            <a:ext cx="4023360" cy="329184"/>
          </a:xfrm>
          <a:prstGeom prst="roundRect">
            <a:avLst>
              <a:gd name="adj" fmla="val 50000"/>
            </a:avLst>
          </a:prstGeom>
          <a:solidFill>
            <a:srgbClr val="1D1F26"/>
          </a:solidFill>
          <a:ln>
            <a:noFill/>
          </a:ln>
        </p:spPr>
        <p:txBody>
          <a:bodyPr spcFirstLastPara="1" wrap="square" lIns="109725" tIns="0" rIns="109725" bIns="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40 % de descuento sobre tarifas de cliente final</a:t>
            </a:r>
            <a:endParaRPr sz="11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35" name="Google Shape;135;p3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136" name="Google Shape;136;p3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03</a:t>
            </a:r>
            <a:endParaRPr/>
          </a:p>
        </p:txBody>
      </p:sp>
      <p:sp>
        <p:nvSpPr>
          <p:cNvPr id="137" name="Google Shape;137;p3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4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4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LICENCIAS PARA PARTNERS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640080" y="804672"/>
            <a:ext cx="1097280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0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 Small y MSSP Large</a:t>
            </a:r>
            <a:endParaRPr sz="30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5" name="Google Shape;145;p4"/>
          <p:cNvSpPr txBox="1"/>
          <p:nvPr/>
        </p:nvSpPr>
        <p:spPr>
          <a:xfrm>
            <a:off x="640080" y="1600200"/>
            <a:ext cx="10972800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Ambas son tarifas anuales fijas. La licencia sirve para cualquier cliente. Sin registro previo.</a:t>
            </a:r>
            <a:endParaRPr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6" name="Google Shape;146;p4"/>
          <p:cNvSpPr/>
          <p:nvPr/>
        </p:nvSpPr>
        <p:spPr>
          <a:xfrm>
            <a:off x="640080" y="2057400"/>
            <a:ext cx="5440680" cy="40233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4"/>
          <p:cNvSpPr txBox="1"/>
          <p:nvPr/>
        </p:nvSpPr>
        <p:spPr>
          <a:xfrm>
            <a:off x="1005840" y="2212848"/>
            <a:ext cx="470916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Small</a:t>
            </a:r>
            <a:endParaRPr/>
          </a:p>
        </p:txBody>
      </p:sp>
      <p:sp>
        <p:nvSpPr>
          <p:cNvPr id="148" name="Google Shape;148;p4"/>
          <p:cNvSpPr txBox="1"/>
          <p:nvPr/>
        </p:nvSpPr>
        <p:spPr>
          <a:xfrm>
            <a:off x="1005840" y="2606040"/>
            <a:ext cx="47091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en-US" sz="1200" b="1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Precio bajo petición</a:t>
            </a:r>
            <a:endParaRPr lang="en-US" sz="1200" b="1" dirty="0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49" name="Google Shape;149;p4"/>
          <p:cNvSpPr txBox="1"/>
          <p:nvPr/>
        </p:nvSpPr>
        <p:spPr>
          <a:xfrm>
            <a:off x="1005840" y="2944368"/>
            <a:ext cx="4709160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Hasta 20 clientes / mes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150" name="Google Shape;150;p4"/>
          <p:cNvCxnSpPr/>
          <p:nvPr/>
        </p:nvCxnSpPr>
        <p:spPr>
          <a:xfrm>
            <a:off x="1005840" y="3273552"/>
            <a:ext cx="470916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151" name="Google Shape;151;p4"/>
          <p:cNvSpPr txBox="1"/>
          <p:nvPr/>
        </p:nvSpPr>
        <p:spPr>
          <a:xfrm>
            <a:off x="1005840" y="3464683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Cartera de clientes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2" name="Google Shape;152;p4"/>
          <p:cNvSpPr txBox="1"/>
          <p:nvPr/>
        </p:nvSpPr>
        <p:spPr>
          <a:xfrm>
            <a:off x="3454603" y="3464683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 boutique, primeros clientes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3" name="Google Shape;153;p4"/>
          <p:cNvSpPr txBox="1"/>
          <p:nvPr/>
        </p:nvSpPr>
        <p:spPr>
          <a:xfrm>
            <a:off x="1005840" y="3812155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Puestos de administración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4" name="Google Shape;154;p4"/>
          <p:cNvSpPr txBox="1"/>
          <p:nvPr/>
        </p:nvSpPr>
        <p:spPr>
          <a:xfrm>
            <a:off x="3454603" y="3730752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10</a:t>
            </a:r>
            <a:endParaRPr/>
          </a:p>
        </p:txBody>
      </p:sp>
      <p:sp>
        <p:nvSpPr>
          <p:cNvPr id="155" name="Google Shape;155;p4"/>
          <p:cNvSpPr txBox="1"/>
          <p:nvPr/>
        </p:nvSpPr>
        <p:spPr>
          <a:xfrm>
            <a:off x="1005840" y="4159627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Activos monitorizados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6" name="Google Shape;156;p4"/>
          <p:cNvSpPr txBox="1"/>
          <p:nvPr/>
        </p:nvSpPr>
        <p:spPr>
          <a:xfrm>
            <a:off x="3454603" y="4159627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25  (ampliable)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7" name="Google Shape;157;p4"/>
          <p:cNvSpPr txBox="1"/>
          <p:nvPr/>
        </p:nvSpPr>
        <p:spPr>
          <a:xfrm>
            <a:off x="1005840" y="4507099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Llamadas a la API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8" name="Google Shape;158;p4"/>
          <p:cNvSpPr txBox="1"/>
          <p:nvPr/>
        </p:nvSpPr>
        <p:spPr>
          <a:xfrm>
            <a:off x="3454603" y="4507099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1.000 / mes</a:t>
            </a:r>
            <a:endParaRPr sz="1200" b="1" dirty="0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59" name="Google Shape;159;p4"/>
          <p:cNvSpPr txBox="1"/>
          <p:nvPr/>
        </p:nvSpPr>
        <p:spPr>
          <a:xfrm>
            <a:off x="1005840" y="4854571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Monitorización de dominios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0" name="Google Shape;160;p4"/>
          <p:cNvSpPr txBox="1"/>
          <p:nvPr/>
        </p:nvSpPr>
        <p:spPr>
          <a:xfrm>
            <a:off x="3454603" y="4773168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15</a:t>
            </a:r>
            <a:endParaRPr/>
          </a:p>
        </p:txBody>
      </p:sp>
      <p:sp>
        <p:nvSpPr>
          <p:cNvPr id="161" name="Google Shape;161;p4"/>
          <p:cNvSpPr txBox="1"/>
          <p:nvPr/>
        </p:nvSpPr>
        <p:spPr>
          <a:xfrm>
            <a:off x="1005840" y="5202043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de superficie de ataque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2" name="Google Shape;162;p4"/>
          <p:cNvSpPr txBox="1"/>
          <p:nvPr/>
        </p:nvSpPr>
        <p:spPr>
          <a:xfrm>
            <a:off x="3454603" y="5202043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5 / mes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3" name="Google Shape;163;p4"/>
          <p:cNvSpPr txBox="1"/>
          <p:nvPr/>
        </p:nvSpPr>
        <p:spPr>
          <a:xfrm>
            <a:off x="1005840" y="5549515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de credenciales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4" name="Google Shape;164;p4"/>
          <p:cNvSpPr txBox="1"/>
          <p:nvPr/>
        </p:nvSpPr>
        <p:spPr>
          <a:xfrm>
            <a:off x="3454603" y="5549515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5 / mes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5" name="Google Shape;165;p4"/>
          <p:cNvSpPr/>
          <p:nvPr/>
        </p:nvSpPr>
        <p:spPr>
          <a:xfrm>
            <a:off x="6355080" y="2057400"/>
            <a:ext cx="5440680" cy="402336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4"/>
          <p:cNvSpPr txBox="1"/>
          <p:nvPr/>
        </p:nvSpPr>
        <p:spPr>
          <a:xfrm>
            <a:off x="6720840" y="2212848"/>
            <a:ext cx="470916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MSSP Large</a:t>
            </a:r>
            <a:endParaRPr/>
          </a:p>
        </p:txBody>
      </p:sp>
      <p:sp>
        <p:nvSpPr>
          <p:cNvPr id="167" name="Google Shape;167;p4"/>
          <p:cNvSpPr txBox="1"/>
          <p:nvPr/>
        </p:nvSpPr>
        <p:spPr>
          <a:xfrm>
            <a:off x="6720840" y="2606040"/>
            <a:ext cx="47091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en-US" sz="1600" b="1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Precio bajo petición</a:t>
            </a:r>
            <a:endParaRPr lang="en-US" sz="1600" b="1" dirty="0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68" name="Google Shape;168;p4"/>
          <p:cNvSpPr txBox="1"/>
          <p:nvPr/>
        </p:nvSpPr>
        <p:spPr>
          <a:xfrm>
            <a:off x="6720840" y="2944368"/>
            <a:ext cx="4709160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Hasta 200 clientes / mes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169" name="Google Shape;169;p4"/>
          <p:cNvCxnSpPr/>
          <p:nvPr/>
        </p:nvCxnSpPr>
        <p:spPr>
          <a:xfrm>
            <a:off x="6720840" y="3273552"/>
            <a:ext cx="470916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170" name="Google Shape;170;p4"/>
          <p:cNvSpPr txBox="1"/>
          <p:nvPr/>
        </p:nvSpPr>
        <p:spPr>
          <a:xfrm>
            <a:off x="6720840" y="3464683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Cartera de clientes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1" name="Google Shape;171;p4"/>
          <p:cNvSpPr txBox="1"/>
          <p:nvPr/>
        </p:nvSpPr>
        <p:spPr>
          <a:xfrm>
            <a:off x="9169603" y="3464683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MSSP consolidado / distribuidor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2" name="Google Shape;172;p4"/>
          <p:cNvSpPr txBox="1"/>
          <p:nvPr/>
        </p:nvSpPr>
        <p:spPr>
          <a:xfrm>
            <a:off x="6720840" y="3812155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Puestos de administración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3" name="Google Shape;173;p4"/>
          <p:cNvSpPr txBox="1"/>
          <p:nvPr/>
        </p:nvSpPr>
        <p:spPr>
          <a:xfrm>
            <a:off x="9169603" y="3730752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50</a:t>
            </a:r>
            <a:endParaRPr/>
          </a:p>
        </p:txBody>
      </p:sp>
      <p:sp>
        <p:nvSpPr>
          <p:cNvPr id="174" name="Google Shape;174;p4"/>
          <p:cNvSpPr txBox="1"/>
          <p:nvPr/>
        </p:nvSpPr>
        <p:spPr>
          <a:xfrm>
            <a:off x="6720840" y="4159627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Activos monitorizados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5" name="Google Shape;175;p4"/>
          <p:cNvSpPr txBox="1"/>
          <p:nvPr/>
        </p:nvSpPr>
        <p:spPr>
          <a:xfrm>
            <a:off x="9169603" y="4159627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200  (ampliable)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6" name="Google Shape;176;p4"/>
          <p:cNvSpPr txBox="1"/>
          <p:nvPr/>
        </p:nvSpPr>
        <p:spPr>
          <a:xfrm>
            <a:off x="6720840" y="4507099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Llamadas a la API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7" name="Google Shape;177;p4"/>
          <p:cNvSpPr txBox="1"/>
          <p:nvPr/>
        </p:nvSpPr>
        <p:spPr>
          <a:xfrm>
            <a:off x="9169603" y="4507099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50.000 / mes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8" name="Google Shape;178;p4"/>
          <p:cNvSpPr txBox="1"/>
          <p:nvPr/>
        </p:nvSpPr>
        <p:spPr>
          <a:xfrm>
            <a:off x="6720840" y="4854571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Monitorización de dominios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79" name="Google Shape;179;p4"/>
          <p:cNvSpPr txBox="1"/>
          <p:nvPr/>
        </p:nvSpPr>
        <p:spPr>
          <a:xfrm>
            <a:off x="9169603" y="4773168"/>
            <a:ext cx="2260396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FFFFFF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60</a:t>
            </a:r>
            <a:endParaRPr/>
          </a:p>
        </p:txBody>
      </p:sp>
      <p:sp>
        <p:nvSpPr>
          <p:cNvPr id="180" name="Google Shape;180;p4"/>
          <p:cNvSpPr txBox="1"/>
          <p:nvPr/>
        </p:nvSpPr>
        <p:spPr>
          <a:xfrm>
            <a:off x="6720840" y="5202043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de superficie de ataque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81" name="Google Shape;181;p4"/>
          <p:cNvSpPr txBox="1"/>
          <p:nvPr/>
        </p:nvSpPr>
        <p:spPr>
          <a:xfrm>
            <a:off x="9169603" y="5202043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15 / mes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82" name="Google Shape;182;p4"/>
          <p:cNvSpPr txBox="1"/>
          <p:nvPr/>
        </p:nvSpPr>
        <p:spPr>
          <a:xfrm>
            <a:off x="6720840" y="5549515"/>
            <a:ext cx="2448763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de credenciales</a:t>
            </a:r>
            <a:endParaRPr sz="12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83" name="Google Shape;183;p4"/>
          <p:cNvSpPr txBox="1"/>
          <p:nvPr/>
        </p:nvSpPr>
        <p:spPr>
          <a:xfrm>
            <a:off x="9169603" y="5549515"/>
            <a:ext cx="2260396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30 / mes</a:t>
            </a:r>
            <a:endParaRPr sz="12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84" name="Google Shape;184;p4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185" name="Google Shape;185;p4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04</a:t>
            </a:r>
            <a:endParaRPr/>
          </a:p>
        </p:txBody>
      </p:sp>
      <p:sp>
        <p:nvSpPr>
          <p:cNvPr id="186" name="Google Shape;186;p4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5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5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QUÉ INCLUYEN AMBAS LICENCIAS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3" name="Google Shape;193;p5"/>
          <p:cNvSpPr txBox="1"/>
          <p:nvPr/>
        </p:nvSpPr>
        <p:spPr>
          <a:xfrm>
            <a:off x="640080" y="804672"/>
            <a:ext cx="10972800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Búsqueda ilimitada. Exportación de Raw Data.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Sin coste extra por trabajos puntuales.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4" name="Google Shape;194;p5"/>
          <p:cNvSpPr/>
          <p:nvPr/>
        </p:nvSpPr>
        <p:spPr>
          <a:xfrm>
            <a:off x="640080" y="2148840"/>
            <a:ext cx="6903720" cy="38862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5"/>
          <p:cNvSpPr txBox="1"/>
          <p:nvPr/>
        </p:nvSpPr>
        <p:spPr>
          <a:xfrm>
            <a:off x="960120" y="2377440"/>
            <a:ext cx="6309360" cy="2038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45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es-ES" sz="14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Quick &amp; Expert search</a:t>
            </a:r>
            <a:r>
              <a:rPr lang="es-ES" sz="14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: ilimitada en el panel (límites de frecuencia de uso razonable). Cualquier tipo de activo, cualquier número de clientes.</a:t>
            </a:r>
            <a:endParaRPr sz="14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s-ES" sz="145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es-ES" sz="14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Exportación de Raw Data</a:t>
            </a:r>
            <a:r>
              <a:rPr lang="es-ES" sz="14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: incluida en ambos modelos MSSP. Útil en pentests, IR y enumeración.</a:t>
            </a:r>
            <a:endParaRPr sz="14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s-ES" sz="145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es-ES" sz="14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Darknet Chatter</a:t>
            </a:r>
            <a:r>
              <a:rPr lang="es-ES" sz="14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: ilimitado, con límites de frecuencia.</a:t>
            </a:r>
            <a:endParaRPr sz="14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12000"/>
              </a:lnSpc>
              <a:spcBef>
                <a:spcPts val="1400"/>
              </a:spcBef>
              <a:spcAft>
                <a:spcPts val="0"/>
              </a:spcAft>
              <a:buNone/>
            </a:pPr>
            <a:r>
              <a:rPr lang="es-ES" sz="145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―  </a:t>
            </a:r>
            <a:r>
              <a:rPr lang="es-ES" sz="145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Multitenencia</a:t>
            </a:r>
            <a:r>
              <a:rPr lang="es-ES" sz="14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: tenants ilimitados en el panel de partners.</a:t>
            </a:r>
            <a:endParaRPr sz="14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6" name="Google Shape;196;p5"/>
          <p:cNvSpPr/>
          <p:nvPr/>
        </p:nvSpPr>
        <p:spPr>
          <a:xfrm>
            <a:off x="7772400" y="2148840"/>
            <a:ext cx="3794760" cy="3886200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5"/>
          <p:cNvSpPr txBox="1"/>
          <p:nvPr/>
        </p:nvSpPr>
        <p:spPr>
          <a:xfrm>
            <a:off x="8092440" y="2377440"/>
            <a:ext cx="3200400" cy="609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Preventa</a:t>
            </a:r>
            <a:endParaRPr sz="1800" b="1">
              <a:solidFill>
                <a:srgbClr val="FFFFFF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sin coste extra</a:t>
            </a:r>
            <a:endParaRPr sz="18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8" name="Google Shape;198;p5"/>
          <p:cNvSpPr txBox="1"/>
          <p:nvPr/>
        </p:nvSpPr>
        <p:spPr>
          <a:xfrm>
            <a:off x="8092440" y="3246120"/>
            <a:ext cx="3200400" cy="13503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3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Las búsquedas puntuales permiten comprobar si un cliente potencial ya tiene datos expuestos. Esa enumeración no genera tarifas adicionales, en ninguno de los dos modelos MSSP.</a:t>
            </a:r>
            <a:endParaRPr sz="13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199" name="Google Shape;199;p5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200" name="Google Shape;200;p5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05</a:t>
            </a:r>
            <a:endParaRPr/>
          </a:p>
        </p:txBody>
      </p:sp>
      <p:sp>
        <p:nvSpPr>
          <p:cNvPr id="201" name="Google Shape;201;p5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6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6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SALIDA AL MERCADO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08" name="Google Shape;208;p6"/>
          <p:cNvSpPr txBox="1"/>
          <p:nvPr/>
        </p:nvSpPr>
        <p:spPr>
          <a:xfrm>
            <a:off x="640080" y="804672"/>
            <a:ext cx="10972800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Cómo suelen trabajar los partners con Kaduu</a:t>
            </a:r>
            <a:endParaRPr sz="28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09" name="Google Shape;209;p6"/>
          <p:cNvSpPr/>
          <p:nvPr/>
        </p:nvSpPr>
        <p:spPr>
          <a:xfrm>
            <a:off x="640080" y="1965960"/>
            <a:ext cx="10927080" cy="1298448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6"/>
          <p:cNvSpPr/>
          <p:nvPr/>
        </p:nvSpPr>
        <p:spPr>
          <a:xfrm>
            <a:off x="640080" y="1965960"/>
            <a:ext cx="109728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6"/>
          <p:cNvSpPr txBox="1"/>
          <p:nvPr/>
        </p:nvSpPr>
        <p:spPr>
          <a:xfrm>
            <a:off x="1005840" y="2130552"/>
            <a:ext cx="5029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</a:t>
            </a:r>
            <a:endParaRPr/>
          </a:p>
        </p:txBody>
      </p:sp>
      <p:sp>
        <p:nvSpPr>
          <p:cNvPr id="212" name="Google Shape;212;p6"/>
          <p:cNvSpPr txBox="1"/>
          <p:nvPr/>
        </p:nvSpPr>
        <p:spPr>
          <a:xfrm>
            <a:off x="1554480" y="2130552"/>
            <a:ext cx="96012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Herramienta de preventa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13" name="Google Shape;213;p6"/>
          <p:cNvSpPr txBox="1"/>
          <p:nvPr/>
        </p:nvSpPr>
        <p:spPr>
          <a:xfrm>
            <a:off x="1554480" y="2496312"/>
            <a:ext cx="9601200" cy="7201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Las búsquedas puntuales muestran si hay datos expuestos. Los clientes finales no pueden trabajar con exportaciones de filtraciones en bruto: empiece con un informe de superficie de ataque en marca blanca, con todos los activos expuestos, una valoración del riesgo y la visión de un atacante externo sobre la organización. Ese anticipo vende los dos pasos siguientes.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14" name="Google Shape;214;p6"/>
          <p:cNvSpPr/>
          <p:nvPr/>
        </p:nvSpPr>
        <p:spPr>
          <a:xfrm>
            <a:off x="640080" y="3383280"/>
            <a:ext cx="10927080" cy="1298448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6"/>
          <p:cNvSpPr/>
          <p:nvPr/>
        </p:nvSpPr>
        <p:spPr>
          <a:xfrm>
            <a:off x="640080" y="3383280"/>
            <a:ext cx="109728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6"/>
          <p:cNvSpPr txBox="1"/>
          <p:nvPr/>
        </p:nvSpPr>
        <p:spPr>
          <a:xfrm>
            <a:off x="1005840" y="3547872"/>
            <a:ext cx="5029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B</a:t>
            </a:r>
            <a:endParaRPr/>
          </a:p>
        </p:txBody>
      </p:sp>
      <p:sp>
        <p:nvSpPr>
          <p:cNvPr id="217" name="Google Shape;217;p6"/>
          <p:cNvSpPr txBox="1"/>
          <p:nvPr/>
        </p:nvSpPr>
        <p:spPr>
          <a:xfrm>
            <a:off x="1554480" y="3547872"/>
            <a:ext cx="96012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continuos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18" name="Google Shape;218;p6"/>
          <p:cNvSpPr txBox="1"/>
          <p:nvPr/>
        </p:nvSpPr>
        <p:spPr>
          <a:xfrm>
            <a:off x="1554480" y="3913632"/>
            <a:ext cx="9601200" cy="480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Informes comparativos mensuales (o programados) para clientes finales. Mismo formato en marca blanca, ahora como servicio recurrente: qué ha cambiado, qué hay de nuevo y qué requiere aún acción.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19" name="Google Shape;219;p6"/>
          <p:cNvSpPr/>
          <p:nvPr/>
        </p:nvSpPr>
        <p:spPr>
          <a:xfrm>
            <a:off x="640080" y="4800600"/>
            <a:ext cx="10927080" cy="1298448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6"/>
          <p:cNvSpPr/>
          <p:nvPr/>
        </p:nvSpPr>
        <p:spPr>
          <a:xfrm>
            <a:off x="640080" y="4800600"/>
            <a:ext cx="109728" cy="1298448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6"/>
          <p:cNvSpPr txBox="1"/>
          <p:nvPr/>
        </p:nvSpPr>
        <p:spPr>
          <a:xfrm>
            <a:off x="1005840" y="4965192"/>
            <a:ext cx="502920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C</a:t>
            </a:r>
            <a:endParaRPr/>
          </a:p>
        </p:txBody>
      </p:sp>
      <p:sp>
        <p:nvSpPr>
          <p:cNvPr id="222" name="Google Shape;222;p6"/>
          <p:cNvSpPr txBox="1"/>
          <p:nvPr/>
        </p:nvSpPr>
        <p:spPr>
          <a:xfrm>
            <a:off x="1554480" y="4965192"/>
            <a:ext cx="96012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Monitorización continua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23" name="Google Shape;223;p6"/>
          <p:cNvSpPr txBox="1"/>
          <p:nvPr/>
        </p:nvSpPr>
        <p:spPr>
          <a:xfrm>
            <a:off x="1554480" y="5330952"/>
            <a:ext cx="9601200" cy="480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Ponga en marcha alertas diarias del darknet en su tenant (o en el del cliente). Alertas, API y panel como servicio gestionado: la cuota recurrente que sigue al anticipo.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24" name="Google Shape;224;p6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225" name="Google Shape;225;p6"/>
          <p:cNvSpPr txBox="1"/>
          <p:nvPr/>
        </p:nvSpPr>
        <p:spPr>
          <a:xfrm>
            <a:off x="11231575" y="6528816"/>
            <a:ext cx="50292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06</a:t>
            </a:r>
            <a:endParaRPr/>
          </a:p>
        </p:txBody>
      </p:sp>
      <p:sp>
        <p:nvSpPr>
          <p:cNvPr id="226" name="Google Shape;226;p6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8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8"/>
          <p:cNvSpPr txBox="1"/>
          <p:nvPr/>
        </p:nvSpPr>
        <p:spPr>
          <a:xfrm>
            <a:off x="640080" y="502920"/>
            <a:ext cx="10058400" cy="184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u="none" strike="noStrike" cap="none">
                <a:solidFill>
                  <a:srgbClr val="FFC72C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NOTAS DE PRECIOS</a:t>
            </a:r>
            <a:endParaRPr sz="1200" b="1">
              <a:solidFill>
                <a:srgbClr val="FFC72C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1" name="Google Shape;271;p8"/>
          <p:cNvSpPr txBox="1"/>
          <p:nvPr/>
        </p:nvSpPr>
        <p:spPr>
          <a:xfrm>
            <a:off x="640080" y="804672"/>
            <a:ext cx="109728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Dónde consultar las cifras actuales</a:t>
            </a:r>
            <a:endParaRPr sz="2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2" name="Google Shape;272;p8"/>
          <p:cNvSpPr/>
          <p:nvPr/>
        </p:nvSpPr>
        <p:spPr>
          <a:xfrm>
            <a:off x="640080" y="19659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8"/>
          <p:cNvSpPr txBox="1"/>
          <p:nvPr/>
        </p:nvSpPr>
        <p:spPr>
          <a:xfrm>
            <a:off x="960120" y="2221992"/>
            <a:ext cx="4800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Licencias MSSP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4" name="Google Shape;274;p8"/>
          <p:cNvSpPr txBox="1"/>
          <p:nvPr/>
        </p:nvSpPr>
        <p:spPr>
          <a:xfrm>
            <a:off x="960120" y="2651760"/>
            <a:ext cx="4800600" cy="244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Figuran «bajo petición» en la calculadora pública. </a:t>
            </a:r>
            <a:endParaRPr sz="1300" dirty="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5" name="Google Shape;275;p8"/>
          <p:cNvSpPr/>
          <p:nvPr/>
        </p:nvSpPr>
        <p:spPr>
          <a:xfrm>
            <a:off x="6355080" y="19659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8"/>
          <p:cNvSpPr txBox="1"/>
          <p:nvPr/>
        </p:nvSpPr>
        <p:spPr>
          <a:xfrm>
            <a:off x="6675120" y="2221992"/>
            <a:ext cx="4800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Tarifa del cliente final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7" name="Google Shape;277;p8"/>
          <p:cNvSpPr txBox="1"/>
          <p:nvPr/>
        </p:nvSpPr>
        <p:spPr>
          <a:xfrm>
            <a:off x="6675120" y="2651760"/>
            <a:ext cx="4800600" cy="732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Starter / Advanced / Pro. El tamaño de la organización (Small 1–100 / Medium 101–1.000 / Large 1.001+) modifica la cuota mensual. Moneda: EUR, USD o CHF.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78" name="Google Shape;278;p8"/>
          <p:cNvSpPr/>
          <p:nvPr/>
        </p:nvSpPr>
        <p:spPr>
          <a:xfrm>
            <a:off x="640080" y="40233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8"/>
          <p:cNvSpPr txBox="1"/>
          <p:nvPr/>
        </p:nvSpPr>
        <p:spPr>
          <a:xfrm>
            <a:off x="960120" y="4279392"/>
            <a:ext cx="4800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Duración del contrato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0" name="Google Shape;280;p8"/>
          <p:cNvSpPr txBox="1"/>
          <p:nvPr/>
        </p:nvSpPr>
        <p:spPr>
          <a:xfrm>
            <a:off x="960120" y="4709160"/>
            <a:ext cx="4800600" cy="7321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Calculadora pública: 6 meses por defecto; 1 año −5 %, 2 años −10 %, 3 años −15 %. El descuento de partner es del 40 % sobre la tarifa aplicable al cliente final.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1" name="Google Shape;281;p8"/>
          <p:cNvSpPr/>
          <p:nvPr/>
        </p:nvSpPr>
        <p:spPr>
          <a:xfrm>
            <a:off x="6355080" y="4023360"/>
            <a:ext cx="5440680" cy="1874519"/>
          </a:xfrm>
          <a:prstGeom prst="roundRect">
            <a:avLst>
              <a:gd name="adj" fmla="val 4500"/>
            </a:avLst>
          </a:prstGeom>
          <a:solidFill>
            <a:srgbClr val="15161B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8"/>
          <p:cNvSpPr txBox="1"/>
          <p:nvPr/>
        </p:nvSpPr>
        <p:spPr>
          <a:xfrm>
            <a:off x="6675120" y="4279392"/>
            <a:ext cx="4800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Más capacidad</a:t>
            </a:r>
            <a:endParaRPr sz="1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3" name="Google Shape;283;p8"/>
          <p:cNvSpPr txBox="1"/>
          <p:nvPr/>
        </p:nvSpPr>
        <p:spPr>
          <a:xfrm>
            <a:off x="6675120" y="4709160"/>
            <a:ext cx="4800600" cy="488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3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Las ediciones MSSP incluyen ampliaciones graduales (usuarios, activos, API, informes). Paquetes a medida si Large no es suficiente.</a:t>
            </a:r>
            <a:endParaRPr sz="13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4" name="Google Shape;284;p8"/>
          <p:cNvSpPr txBox="1"/>
          <p:nvPr/>
        </p:nvSpPr>
        <p:spPr>
          <a:xfrm>
            <a:off x="502920" y="6528816"/>
            <a:ext cx="6858000" cy="256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b="0" i="0" u="none" strike="noStrike" cap="none">
                <a:solidFill>
                  <a:srgbClr val="6E727E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 by Kaduu  ·  Partner</a:t>
            </a:r>
            <a:endParaRPr/>
          </a:p>
        </p:txBody>
      </p:sp>
      <p:sp>
        <p:nvSpPr>
          <p:cNvPr id="285" name="Google Shape;285;p8"/>
          <p:cNvSpPr txBox="1"/>
          <p:nvPr/>
        </p:nvSpPr>
        <p:spPr>
          <a:xfrm>
            <a:off x="11231575" y="6528816"/>
            <a:ext cx="502920" cy="1384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" u="none" strike="noStrike" cap="none">
                <a:solidFill>
                  <a:srgbClr val="6E727E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07</a:t>
            </a:r>
            <a:endParaRPr sz="900">
              <a:solidFill>
                <a:srgbClr val="6E727E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86" name="Google Shape;286;p8"/>
          <p:cNvSpPr/>
          <p:nvPr/>
        </p:nvSpPr>
        <p:spPr>
          <a:xfrm>
            <a:off x="6072987" y="6601968"/>
            <a:ext cx="45720" cy="45720"/>
          </a:xfrm>
          <a:prstGeom prst="ellipse">
            <a:avLst/>
          </a:prstGeom>
          <a:solidFill>
            <a:srgbClr val="FFC72C"/>
          </a:solidFill>
          <a:ln>
            <a:noFill/>
          </a:ln>
          <a:effectLst>
            <a:outerShdw blurRad="40000" dist="23000" dir="5400000" rotWithShape="0">
              <a:srgbClr val="000000">
                <a:alpha val="34902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0B0F"/>
        </a:solidFill>
        <a:effectLst/>
      </p:bgPr>
    </p:bg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1" name="Google Shape;291;p9" descr="hero_partner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169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9"/>
          <p:cNvSpPr/>
          <p:nvPr/>
        </p:nvSpPr>
        <p:spPr>
          <a:xfrm>
            <a:off x="0" y="1417320"/>
            <a:ext cx="12191695" cy="4023360"/>
          </a:xfrm>
          <a:prstGeom prst="rect">
            <a:avLst/>
          </a:prstGeom>
          <a:solidFill>
            <a:srgbClr val="0B0B0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9"/>
          <p:cNvSpPr/>
          <p:nvPr/>
        </p:nvSpPr>
        <p:spPr>
          <a:xfrm>
            <a:off x="0" y="0"/>
            <a:ext cx="12191695" cy="50800"/>
          </a:xfrm>
          <a:prstGeom prst="rect">
            <a:avLst/>
          </a:prstGeom>
          <a:solidFill>
            <a:srgbClr val="FFC72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9"/>
          <p:cNvSpPr txBox="1"/>
          <p:nvPr/>
        </p:nvSpPr>
        <p:spPr>
          <a:xfrm>
            <a:off x="640080" y="1783080"/>
            <a:ext cx="109728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u="none" strike="noStrike" cap="none">
                <a:solidFill>
                  <a:srgbClr val="FFFFFF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Cuando usted quiera.</a:t>
            </a:r>
            <a:endParaRPr sz="3600" b="1">
              <a:solidFill>
                <a:srgbClr val="FFFFFF"/>
              </a:solidFill>
              <a:latin typeface="Quattrocento Sans" panose="020B0502050000020003" pitchFamily="34" charset="0"/>
            </a:endParaRPr>
          </a:p>
        </p:txBody>
      </p:sp>
      <p:sp>
        <p:nvSpPr>
          <p:cNvPr id="295" name="Google Shape;295;p9"/>
          <p:cNvSpPr txBox="1"/>
          <p:nvPr/>
        </p:nvSpPr>
        <p:spPr>
          <a:xfrm>
            <a:off x="640080" y="2651760"/>
            <a:ext cx="10515600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60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Tenant de prueba, informe de muestra en marca blanca o una demostración de 30 minutos del panel MSSP.</a:t>
            </a:r>
            <a:endParaRPr sz="160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  <p:cxnSp>
        <p:nvCxnSpPr>
          <p:cNvPr id="296" name="Google Shape;296;p9"/>
          <p:cNvCxnSpPr/>
          <p:nvPr/>
        </p:nvCxnSpPr>
        <p:spPr>
          <a:xfrm>
            <a:off x="640080" y="3383280"/>
            <a:ext cx="5029200" cy="0"/>
          </a:xfrm>
          <a:prstGeom prst="straightConnector1">
            <a:avLst/>
          </a:prstGeom>
          <a:noFill/>
          <a:ln w="12700" cap="flat" cmpd="sng">
            <a:solidFill>
              <a:srgbClr val="2A2C3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8039"/>
              </a:srgbClr>
            </a:outerShdw>
          </a:effectLst>
        </p:spPr>
      </p:cxnSp>
      <p:sp>
        <p:nvSpPr>
          <p:cNvPr id="297" name="Google Shape;297;p9"/>
          <p:cNvSpPr txBox="1"/>
          <p:nvPr/>
        </p:nvSpPr>
        <p:spPr>
          <a:xfrm>
            <a:off x="640080" y="3611880"/>
            <a:ext cx="7315200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>
                <a:solidFill>
                  <a:srgbClr val="FFC72C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darknetsearch.com</a:t>
            </a:r>
            <a:endParaRPr/>
          </a:p>
        </p:txBody>
      </p:sp>
      <p:sp>
        <p:nvSpPr>
          <p:cNvPr id="298" name="Google Shape;298;p9"/>
          <p:cNvSpPr txBox="1"/>
          <p:nvPr/>
        </p:nvSpPr>
        <p:spPr>
          <a:xfrm>
            <a:off x="640080" y="4023360"/>
            <a:ext cx="9144000" cy="7772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Licencias MSSP    pricing.darknetsearch.com/?seg=mssp</a:t>
            </a:r>
            <a:endParaRPr sz="13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Planes para clientes finales    pricing.darknetsearch.com/?seg=end</a:t>
            </a:r>
            <a:endParaRPr sz="1350">
              <a:solidFill>
                <a:srgbClr val="B7BAC3"/>
              </a:solidFill>
              <a:latin typeface="Quattrocento Sans" panose="020B0502050000020003" pitchFamily="34" charset="0"/>
            </a:endParaRPr>
          </a:p>
          <a:p>
            <a:pPr marL="0" marR="0" lvl="0" indent="0" algn="l" rtl="0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350" u="none" strike="noStrike" cap="none">
                <a:solidFill>
                  <a:srgbClr val="B7BAC3"/>
                </a:solidFill>
                <a:latin typeface="Quattrocento Sans" panose="020B0502050000020003" pitchFamily="34" charset="0"/>
                <a:ea typeface="Quattrocento Sans"/>
                <a:cs typeface="Quattrocento Sans"/>
                <a:sym typeface="Quattrocento Sans"/>
              </a:rPr>
              <a:t>Kaduu AG  ·  Suiza  ·  soporte con respuesta el mismo día</a:t>
            </a:r>
            <a:endParaRPr sz="1350">
              <a:solidFill>
                <a:srgbClr val="B7BAC3"/>
              </a:solidFill>
              <a:latin typeface="Quattrocento Sans" panose="020B0502050000020003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870</Words>
  <Application>Microsoft Office PowerPoint</Application>
  <PresentationFormat>Breitbild</PresentationFormat>
  <Paragraphs>120</Paragraphs>
  <Slides>8</Slides>
  <Notes>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2" baseType="lpstr">
      <vt:lpstr>Arial</vt:lpstr>
      <vt:lpstr>Calibri</vt:lpstr>
      <vt:lpstr>Quattrocento Sans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oliver muenchow</cp:lastModifiedBy>
  <cp:revision>3</cp:revision>
  <dcterms:created xsi:type="dcterms:W3CDTF">2013-01-27T09:14:16Z</dcterms:created>
  <dcterms:modified xsi:type="dcterms:W3CDTF">2026-11-07T23:19:11Z</dcterms:modified>
</cp:coreProperties>
</file>