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embeddedFontLst>
    <p:embeddedFont>
      <p:font typeface="Quattrocento Sans" panose="020B0502050000020003" pitchFamily="3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OydZgno1uDmxd1miWEMNYwTNi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illustration_mss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2160" y="0"/>
            <a:ext cx="64008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0" y="0"/>
            <a:ext cx="6903720" cy="685800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640080" y="6400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i="0" u="none" strike="noStrike" cap="none">
                <a:solidFill>
                  <a:srgbClr val="0B0B0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 &amp;  RESELLER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640080" y="1554480"/>
            <a:ext cx="5852160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</a:t>
            </a:r>
            <a:endParaRPr/>
          </a:p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for partners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640080" y="3246120"/>
            <a:ext cx="557784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Fixed-price MSSP licenses. Unlimited searches.</a:t>
            </a:r>
            <a:endParaRPr/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White-label reports. 40% off list</a:t>
            </a:r>
            <a:endParaRPr/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when end clients want their own tenant.</a:t>
            </a:r>
            <a:endParaRPr/>
          </a:p>
        </p:txBody>
      </p:sp>
      <p:cxnSp>
        <p:nvCxnSpPr>
          <p:cNvPr id="90" name="Google Shape;90;p1"/>
          <p:cNvCxnSpPr/>
          <p:nvPr/>
        </p:nvCxnSpPr>
        <p:spPr>
          <a:xfrm>
            <a:off x="640080" y="4617720"/>
            <a:ext cx="41148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91" name="Google Shape;91;p1"/>
          <p:cNvSpPr txBox="1"/>
          <p:nvPr/>
        </p:nvSpPr>
        <p:spPr>
          <a:xfrm>
            <a:off x="640080" y="4800600"/>
            <a:ext cx="5486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1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KADUU AG  ·  SWITZERLAND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640080" y="62636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WHY PARTNERS CHOOSE KADUU</a:t>
            </a:r>
            <a:endParaRPr/>
          </a:p>
        </p:txBody>
      </p:sp>
      <p:sp>
        <p:nvSpPr>
          <p:cNvPr id="99" name="Google Shape;99;p2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An exposed-data collection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built independently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640080" y="2057400"/>
            <a:ext cx="6583680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Credentials, PII and related leak material are collected independently — not resold feeds. Check a prospect’s domain first: there is often something to show.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640080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859536" y="3502152"/>
            <a:ext cx="2249424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Same day</a:t>
            </a:r>
            <a:endParaRPr/>
          </a:p>
        </p:txBody>
      </p:sp>
      <p:sp>
        <p:nvSpPr>
          <p:cNvPr id="103" name="Google Shape;103;p2"/>
          <p:cNvSpPr txBox="1"/>
          <p:nvPr/>
        </p:nvSpPr>
        <p:spPr>
          <a:xfrm>
            <a:off x="859536" y="5029200"/>
            <a:ext cx="2249424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Support queries answered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the same working day</a:t>
            </a:r>
            <a:endParaRPr/>
          </a:p>
        </p:txBody>
      </p:sp>
      <p:sp>
        <p:nvSpPr>
          <p:cNvPr id="104" name="Google Shape;104;p2"/>
          <p:cNvSpPr/>
          <p:nvPr/>
        </p:nvSpPr>
        <p:spPr>
          <a:xfrm>
            <a:off x="3493008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3712464" y="3502152"/>
            <a:ext cx="2249424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&lt; 1 month</a:t>
            </a:r>
            <a:endParaRPr/>
          </a:p>
        </p:txBody>
      </p:sp>
      <p:sp>
        <p:nvSpPr>
          <p:cNvPr id="106" name="Google Shape;106;p2"/>
          <p:cNvSpPr txBox="1"/>
          <p:nvPr/>
        </p:nvSpPr>
        <p:spPr>
          <a:xfrm>
            <a:off x="3712464" y="5029200"/>
            <a:ext cx="2249424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Partner development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requests typically shipped</a:t>
            </a:r>
            <a:endParaRPr/>
          </a:p>
        </p:txBody>
      </p:sp>
      <p:sp>
        <p:nvSpPr>
          <p:cNvPr id="107" name="Google Shape;107;p2"/>
          <p:cNvSpPr/>
          <p:nvPr/>
        </p:nvSpPr>
        <p:spPr>
          <a:xfrm>
            <a:off x="6345936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6565392" y="3502152"/>
            <a:ext cx="2249424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Swiss</a:t>
            </a:r>
            <a:endParaRPr/>
          </a:p>
        </p:txBody>
      </p:sp>
      <p:sp>
        <p:nvSpPr>
          <p:cNvPr id="109" name="Google Shape;109;p2"/>
          <p:cNvSpPr txBox="1"/>
          <p:nvPr/>
        </p:nvSpPr>
        <p:spPr>
          <a:xfrm>
            <a:off x="6565392" y="5029200"/>
            <a:ext cx="2249424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Boutique company.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Quality of service first</a:t>
            </a:r>
            <a:endParaRPr/>
          </a:p>
        </p:txBody>
      </p:sp>
      <p:sp>
        <p:nvSpPr>
          <p:cNvPr id="110" name="Google Shape;110;p2"/>
          <p:cNvSpPr/>
          <p:nvPr/>
        </p:nvSpPr>
        <p:spPr>
          <a:xfrm>
            <a:off x="9198864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9418320" y="3502152"/>
            <a:ext cx="2249424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White-label</a:t>
            </a:r>
            <a:endParaRPr/>
          </a:p>
        </p:txBody>
      </p:sp>
      <p:sp>
        <p:nvSpPr>
          <p:cNvPr id="112" name="Google Shape;112;p2"/>
          <p:cNvSpPr txBox="1"/>
          <p:nvPr/>
        </p:nvSpPr>
        <p:spPr>
          <a:xfrm>
            <a:off x="9418320" y="5029200"/>
            <a:ext cx="2249424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Reports, API and tenant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model built for MSSPs</a:t>
            </a:r>
            <a:endParaRPr/>
          </a:p>
        </p:txBody>
      </p:sp>
      <p:sp>
        <p:nvSpPr>
          <p:cNvPr id="113" name="Google Shape;113;p2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14" name="Google Shape;114;p2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15" name="Google Shape;115;p2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HOW THE PARTNERSHIP WORKS</a:t>
            </a:r>
            <a:endParaRPr/>
          </a:p>
        </p:txBody>
      </p:sp>
      <p:sp>
        <p:nvSpPr>
          <p:cNvPr id="122" name="Google Shape;122;p3"/>
          <p:cNvSpPr txBox="1"/>
          <p:nvPr/>
        </p:nvSpPr>
        <p:spPr>
          <a:xfrm>
            <a:off x="640080" y="804672"/>
            <a:ext cx="10972800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Two models. One platform.</a:t>
            </a:r>
            <a:endParaRPr/>
          </a:p>
        </p:txBody>
      </p:sp>
      <p:sp>
        <p:nvSpPr>
          <p:cNvPr id="123" name="Google Shape;123;p3"/>
          <p:cNvSpPr/>
          <p:nvPr/>
        </p:nvSpPr>
        <p:spPr>
          <a:xfrm>
            <a:off x="640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640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3"/>
          <p:cNvSpPr txBox="1"/>
          <p:nvPr/>
        </p:nvSpPr>
        <p:spPr>
          <a:xfrm>
            <a:off x="1005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01</a:t>
            </a:r>
            <a:endParaRPr/>
          </a:p>
        </p:txBody>
      </p:sp>
      <p:sp>
        <p:nvSpPr>
          <p:cNvPr id="126" name="Google Shape;126;p3"/>
          <p:cNvSpPr txBox="1"/>
          <p:nvPr/>
        </p:nvSpPr>
        <p:spPr>
          <a:xfrm>
            <a:off x="1005840" y="2651760"/>
            <a:ext cx="466344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Operate as an MSSP</a:t>
            </a:r>
            <a:endParaRPr/>
          </a:p>
        </p:txBody>
      </p:sp>
      <p:sp>
        <p:nvSpPr>
          <p:cNvPr id="127" name="Google Shape;127;p3"/>
          <p:cNvSpPr txBox="1"/>
          <p:nvPr/>
        </p:nvSpPr>
        <p:spPr>
          <a:xfrm>
            <a:off x="1005840" y="3246120"/>
            <a:ext cx="4709160" cy="169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Buy MSSP Small or MSSP Large. Use it for any asset or client — no pre-registration, no per-client approval. Alerts, reports and API all run inside your tenant as a managed service.</a:t>
            </a:r>
            <a:endParaRPr/>
          </a:p>
        </p:txBody>
      </p:sp>
      <p:sp>
        <p:nvSpPr>
          <p:cNvPr id="128" name="Google Shape;128;p3"/>
          <p:cNvSpPr/>
          <p:nvPr/>
        </p:nvSpPr>
        <p:spPr>
          <a:xfrm>
            <a:off x="1005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Fixed annual fee  ·  any client</a:t>
            </a:r>
            <a:endParaRPr/>
          </a:p>
        </p:txBody>
      </p:sp>
      <p:sp>
        <p:nvSpPr>
          <p:cNvPr id="129" name="Google Shape;129;p3"/>
          <p:cNvSpPr/>
          <p:nvPr/>
        </p:nvSpPr>
        <p:spPr>
          <a:xfrm>
            <a:off x="6355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6355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 txBox="1"/>
          <p:nvPr/>
        </p:nvSpPr>
        <p:spPr>
          <a:xfrm>
            <a:off x="6720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32" name="Google Shape;132;p3"/>
          <p:cNvSpPr txBox="1"/>
          <p:nvPr/>
        </p:nvSpPr>
        <p:spPr>
          <a:xfrm>
            <a:off x="6720840" y="2651760"/>
            <a:ext cx="466344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Resell a client tenant</a:t>
            </a:r>
            <a:endParaRPr/>
          </a:p>
        </p:txBody>
      </p:sp>
      <p:sp>
        <p:nvSpPr>
          <p:cNvPr id="133" name="Google Shape;133;p3"/>
          <p:cNvSpPr txBox="1"/>
          <p:nvPr/>
        </p:nvSpPr>
        <p:spPr>
          <a:xfrm>
            <a:off x="6720840" y="3246120"/>
            <a:ext cx="4709160" cy="169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If the end client wants their own login and to manage their own assets, you create a tenant from your dashboard and attach an end-client license. You become the reseller.</a:t>
            </a:r>
            <a:endParaRPr/>
          </a:p>
        </p:txBody>
      </p:sp>
      <p:sp>
        <p:nvSpPr>
          <p:cNvPr id="134" name="Google Shape;134;p3"/>
          <p:cNvSpPr/>
          <p:nvPr/>
        </p:nvSpPr>
        <p:spPr>
          <a:xfrm>
            <a:off x="6720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40% off end-client list prices</a:t>
            </a:r>
            <a:endParaRPr/>
          </a:p>
        </p:txBody>
      </p:sp>
      <p:sp>
        <p:nvSpPr>
          <p:cNvPr id="135" name="Google Shape;135;p3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36" name="Google Shape;136;p3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03</a:t>
            </a:r>
            <a:endParaRPr/>
          </a:p>
        </p:txBody>
      </p:sp>
      <p:sp>
        <p:nvSpPr>
          <p:cNvPr id="137" name="Google Shape;137;p3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PARTNER LICENSES</a:t>
            </a:r>
            <a:endParaRPr/>
          </a:p>
        </p:txBody>
      </p:sp>
      <p:sp>
        <p:nvSpPr>
          <p:cNvPr id="144" name="Google Shape;144;p4"/>
          <p:cNvSpPr txBox="1"/>
          <p:nvPr/>
        </p:nvSpPr>
        <p:spPr>
          <a:xfrm>
            <a:off x="640080" y="804672"/>
            <a:ext cx="10972800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 and MSSP Large</a:t>
            </a:r>
            <a:endParaRPr/>
          </a:p>
        </p:txBody>
      </p:sp>
      <p:sp>
        <p:nvSpPr>
          <p:cNvPr id="145" name="Google Shape;145;p4"/>
          <p:cNvSpPr txBox="1"/>
          <p:nvPr/>
        </p:nvSpPr>
        <p:spPr>
          <a:xfrm>
            <a:off x="640080" y="1600200"/>
            <a:ext cx="109728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Both are fixed annual fees. License can be used for any client. No pre-registration.</a:t>
            </a:r>
            <a:endParaRPr/>
          </a:p>
        </p:txBody>
      </p:sp>
      <p:sp>
        <p:nvSpPr>
          <p:cNvPr id="146" name="Google Shape;146;p4"/>
          <p:cNvSpPr/>
          <p:nvPr/>
        </p:nvSpPr>
        <p:spPr>
          <a:xfrm>
            <a:off x="640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1005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</a:t>
            </a:r>
            <a:endParaRPr/>
          </a:p>
        </p:txBody>
      </p:sp>
      <p:sp>
        <p:nvSpPr>
          <p:cNvPr id="148" name="Google Shape;148;p4"/>
          <p:cNvSpPr txBox="1"/>
          <p:nvPr/>
        </p:nvSpPr>
        <p:spPr>
          <a:xfrm>
            <a:off x="1005840" y="2606040"/>
            <a:ext cx="47091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1200" b="1" dirty="0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Price on request</a:t>
            </a:r>
            <a:endParaRPr lang="en-US" sz="1100" dirty="0">
              <a:solidFill>
                <a:srgbClr val="6E727E"/>
              </a:solidFill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1005840" y="2944368"/>
            <a:ext cx="47091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Up to 20 clients / month</a:t>
            </a:r>
            <a:endParaRPr/>
          </a:p>
        </p:txBody>
      </p:sp>
      <p:cxnSp>
        <p:nvCxnSpPr>
          <p:cNvPr id="150" name="Google Shape;150;p4"/>
          <p:cNvCxnSpPr/>
          <p:nvPr/>
        </p:nvCxnSpPr>
        <p:spPr>
          <a:xfrm>
            <a:off x="1005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51" name="Google Shape;151;p4"/>
          <p:cNvSpPr txBox="1"/>
          <p:nvPr/>
        </p:nvSpPr>
        <p:spPr>
          <a:xfrm>
            <a:off x="1005840" y="3383280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Book of business</a:t>
            </a:r>
            <a:endParaRPr/>
          </a:p>
        </p:txBody>
      </p:sp>
      <p:sp>
        <p:nvSpPr>
          <p:cNvPr id="152" name="Google Shape;152;p4"/>
          <p:cNvSpPr txBox="1"/>
          <p:nvPr/>
        </p:nvSpPr>
        <p:spPr>
          <a:xfrm>
            <a:off x="3454603" y="3383280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Boutique MSSP, first clients</a:t>
            </a:r>
            <a:endParaRPr/>
          </a:p>
        </p:txBody>
      </p:sp>
      <p:sp>
        <p:nvSpPr>
          <p:cNvPr id="153" name="Google Shape;153;p4"/>
          <p:cNvSpPr txBox="1"/>
          <p:nvPr/>
        </p:nvSpPr>
        <p:spPr>
          <a:xfrm>
            <a:off x="1005840" y="3730752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Admin seats</a:t>
            </a:r>
            <a:endParaRPr/>
          </a:p>
        </p:txBody>
      </p:sp>
      <p:sp>
        <p:nvSpPr>
          <p:cNvPr id="154" name="Google Shape;154;p4"/>
          <p:cNvSpPr txBox="1"/>
          <p:nvPr/>
        </p:nvSpPr>
        <p:spPr>
          <a:xfrm>
            <a:off x="3454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10</a:t>
            </a:r>
            <a:endParaRPr/>
          </a:p>
        </p:txBody>
      </p:sp>
      <p:sp>
        <p:nvSpPr>
          <p:cNvPr id="155" name="Google Shape;155;p4"/>
          <p:cNvSpPr txBox="1"/>
          <p:nvPr/>
        </p:nvSpPr>
        <p:spPr>
          <a:xfrm>
            <a:off x="1005840" y="4078224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Monitored assets</a:t>
            </a:r>
            <a:endParaRPr/>
          </a:p>
        </p:txBody>
      </p:sp>
      <p:sp>
        <p:nvSpPr>
          <p:cNvPr id="156" name="Google Shape;156;p4"/>
          <p:cNvSpPr txBox="1"/>
          <p:nvPr/>
        </p:nvSpPr>
        <p:spPr>
          <a:xfrm>
            <a:off x="3454603" y="4078224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25  (upgrades available)</a:t>
            </a:r>
            <a:endParaRPr/>
          </a:p>
        </p:txBody>
      </p:sp>
      <p:sp>
        <p:nvSpPr>
          <p:cNvPr id="157" name="Google Shape;157;p4"/>
          <p:cNvSpPr txBox="1"/>
          <p:nvPr/>
        </p:nvSpPr>
        <p:spPr>
          <a:xfrm>
            <a:off x="1005840" y="4425696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API calls</a:t>
            </a:r>
            <a:endParaRPr/>
          </a:p>
        </p:txBody>
      </p:sp>
      <p:sp>
        <p:nvSpPr>
          <p:cNvPr id="158" name="Google Shape;158;p4"/>
          <p:cNvSpPr txBox="1"/>
          <p:nvPr/>
        </p:nvSpPr>
        <p:spPr>
          <a:xfrm>
            <a:off x="3454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1,000 </a:t>
            </a:r>
            <a:r>
              <a:rPr lang="en-US" sz="1200" b="1" i="0" u="none" strike="noStrike" cap="none" dirty="0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/ month</a:t>
            </a:r>
            <a:endParaRPr dirty="0"/>
          </a:p>
        </p:txBody>
      </p:sp>
      <p:sp>
        <p:nvSpPr>
          <p:cNvPr id="159" name="Google Shape;159;p4"/>
          <p:cNvSpPr txBox="1"/>
          <p:nvPr/>
        </p:nvSpPr>
        <p:spPr>
          <a:xfrm>
            <a:off x="1005840" y="4773168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Domain monitoring</a:t>
            </a:r>
            <a:endParaRPr/>
          </a:p>
        </p:txBody>
      </p:sp>
      <p:sp>
        <p:nvSpPr>
          <p:cNvPr id="160" name="Google Shape;160;p4"/>
          <p:cNvSpPr txBox="1"/>
          <p:nvPr/>
        </p:nvSpPr>
        <p:spPr>
          <a:xfrm>
            <a:off x="3454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</a:t>
            </a:r>
            <a:endParaRPr/>
          </a:p>
        </p:txBody>
      </p:sp>
      <p:sp>
        <p:nvSpPr>
          <p:cNvPr id="161" name="Google Shape;161;p4"/>
          <p:cNvSpPr txBox="1"/>
          <p:nvPr/>
        </p:nvSpPr>
        <p:spPr>
          <a:xfrm>
            <a:off x="1005840" y="5120640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Attack-surface reports</a:t>
            </a:r>
            <a:endParaRPr/>
          </a:p>
        </p:txBody>
      </p:sp>
      <p:sp>
        <p:nvSpPr>
          <p:cNvPr id="162" name="Google Shape;162;p4"/>
          <p:cNvSpPr txBox="1"/>
          <p:nvPr/>
        </p:nvSpPr>
        <p:spPr>
          <a:xfrm>
            <a:off x="3454603" y="5120640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 / month</a:t>
            </a:r>
            <a:endParaRPr/>
          </a:p>
        </p:txBody>
      </p:sp>
      <p:sp>
        <p:nvSpPr>
          <p:cNvPr id="163" name="Google Shape;163;p4"/>
          <p:cNvSpPr txBox="1"/>
          <p:nvPr/>
        </p:nvSpPr>
        <p:spPr>
          <a:xfrm>
            <a:off x="1005840" y="5468112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Credential reports</a:t>
            </a:r>
            <a:endParaRPr/>
          </a:p>
        </p:txBody>
      </p:sp>
      <p:sp>
        <p:nvSpPr>
          <p:cNvPr id="164" name="Google Shape;164;p4"/>
          <p:cNvSpPr txBox="1"/>
          <p:nvPr/>
        </p:nvSpPr>
        <p:spPr>
          <a:xfrm>
            <a:off x="3454603" y="546811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 / month</a:t>
            </a:r>
            <a:endParaRPr/>
          </a:p>
        </p:txBody>
      </p:sp>
      <p:sp>
        <p:nvSpPr>
          <p:cNvPr id="165" name="Google Shape;165;p4"/>
          <p:cNvSpPr/>
          <p:nvPr/>
        </p:nvSpPr>
        <p:spPr>
          <a:xfrm>
            <a:off x="6355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4"/>
          <p:cNvSpPr txBox="1"/>
          <p:nvPr/>
        </p:nvSpPr>
        <p:spPr>
          <a:xfrm>
            <a:off x="6720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Large</a:t>
            </a:r>
            <a:endParaRPr/>
          </a:p>
        </p:txBody>
      </p:sp>
      <p:sp>
        <p:nvSpPr>
          <p:cNvPr id="167" name="Google Shape;167;p4"/>
          <p:cNvSpPr txBox="1"/>
          <p:nvPr/>
        </p:nvSpPr>
        <p:spPr>
          <a:xfrm>
            <a:off x="6720840" y="2606040"/>
            <a:ext cx="47091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US" sz="1600" b="1" dirty="0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Price on request</a:t>
            </a:r>
            <a:endParaRPr lang="en-US" dirty="0">
              <a:solidFill>
                <a:srgbClr val="6E727E"/>
              </a:solidFill>
            </a:endParaRPr>
          </a:p>
        </p:txBody>
      </p:sp>
      <p:sp>
        <p:nvSpPr>
          <p:cNvPr id="168" name="Google Shape;168;p4"/>
          <p:cNvSpPr txBox="1"/>
          <p:nvPr/>
        </p:nvSpPr>
        <p:spPr>
          <a:xfrm>
            <a:off x="6720840" y="2944368"/>
            <a:ext cx="47091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Up to 200 clients / month</a:t>
            </a:r>
            <a:endParaRPr/>
          </a:p>
        </p:txBody>
      </p:sp>
      <p:cxnSp>
        <p:nvCxnSpPr>
          <p:cNvPr id="169" name="Google Shape;169;p4"/>
          <p:cNvCxnSpPr/>
          <p:nvPr/>
        </p:nvCxnSpPr>
        <p:spPr>
          <a:xfrm>
            <a:off x="6720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70" name="Google Shape;170;p4"/>
          <p:cNvSpPr txBox="1"/>
          <p:nvPr/>
        </p:nvSpPr>
        <p:spPr>
          <a:xfrm>
            <a:off x="6720840" y="3383280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Book of business</a:t>
            </a:r>
            <a:endParaRPr/>
          </a:p>
        </p:txBody>
      </p:sp>
      <p:sp>
        <p:nvSpPr>
          <p:cNvPr id="171" name="Google Shape;171;p4"/>
          <p:cNvSpPr txBox="1"/>
          <p:nvPr/>
        </p:nvSpPr>
        <p:spPr>
          <a:xfrm>
            <a:off x="9169603" y="3383280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Established MSSP / distributor</a:t>
            </a:r>
            <a:endParaRPr/>
          </a:p>
        </p:txBody>
      </p:sp>
      <p:sp>
        <p:nvSpPr>
          <p:cNvPr id="172" name="Google Shape;172;p4"/>
          <p:cNvSpPr txBox="1"/>
          <p:nvPr/>
        </p:nvSpPr>
        <p:spPr>
          <a:xfrm>
            <a:off x="6720840" y="3730752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Admin seats</a:t>
            </a:r>
            <a:endParaRPr/>
          </a:p>
        </p:txBody>
      </p:sp>
      <p:sp>
        <p:nvSpPr>
          <p:cNvPr id="173" name="Google Shape;173;p4"/>
          <p:cNvSpPr txBox="1"/>
          <p:nvPr/>
        </p:nvSpPr>
        <p:spPr>
          <a:xfrm>
            <a:off x="9169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</a:t>
            </a:r>
            <a:endParaRPr/>
          </a:p>
        </p:txBody>
      </p:sp>
      <p:sp>
        <p:nvSpPr>
          <p:cNvPr id="174" name="Google Shape;174;p4"/>
          <p:cNvSpPr txBox="1"/>
          <p:nvPr/>
        </p:nvSpPr>
        <p:spPr>
          <a:xfrm>
            <a:off x="6720840" y="4078224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Monitored assets</a:t>
            </a:r>
            <a:endParaRPr/>
          </a:p>
        </p:txBody>
      </p:sp>
      <p:sp>
        <p:nvSpPr>
          <p:cNvPr id="175" name="Google Shape;175;p4"/>
          <p:cNvSpPr txBox="1"/>
          <p:nvPr/>
        </p:nvSpPr>
        <p:spPr>
          <a:xfrm>
            <a:off x="9169603" y="4078224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200  (upgrades available)</a:t>
            </a:r>
            <a:endParaRPr/>
          </a:p>
        </p:txBody>
      </p:sp>
      <p:sp>
        <p:nvSpPr>
          <p:cNvPr id="176" name="Google Shape;176;p4"/>
          <p:cNvSpPr txBox="1"/>
          <p:nvPr/>
        </p:nvSpPr>
        <p:spPr>
          <a:xfrm>
            <a:off x="6720840" y="4425696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API calls</a:t>
            </a:r>
            <a:endParaRPr/>
          </a:p>
        </p:txBody>
      </p:sp>
      <p:sp>
        <p:nvSpPr>
          <p:cNvPr id="177" name="Google Shape;177;p4"/>
          <p:cNvSpPr txBox="1"/>
          <p:nvPr/>
        </p:nvSpPr>
        <p:spPr>
          <a:xfrm>
            <a:off x="9169603" y="4425696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50,000 / month</a:t>
            </a:r>
            <a:endParaRPr/>
          </a:p>
        </p:txBody>
      </p:sp>
      <p:sp>
        <p:nvSpPr>
          <p:cNvPr id="178" name="Google Shape;178;p4"/>
          <p:cNvSpPr txBox="1"/>
          <p:nvPr/>
        </p:nvSpPr>
        <p:spPr>
          <a:xfrm>
            <a:off x="6720840" y="4773168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Domain monitoring</a:t>
            </a:r>
            <a:endParaRPr/>
          </a:p>
        </p:txBody>
      </p:sp>
      <p:sp>
        <p:nvSpPr>
          <p:cNvPr id="179" name="Google Shape;179;p4"/>
          <p:cNvSpPr txBox="1"/>
          <p:nvPr/>
        </p:nvSpPr>
        <p:spPr>
          <a:xfrm>
            <a:off x="9169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60</a:t>
            </a:r>
            <a:endParaRPr/>
          </a:p>
        </p:txBody>
      </p:sp>
      <p:sp>
        <p:nvSpPr>
          <p:cNvPr id="180" name="Google Shape;180;p4"/>
          <p:cNvSpPr txBox="1"/>
          <p:nvPr/>
        </p:nvSpPr>
        <p:spPr>
          <a:xfrm>
            <a:off x="6720840" y="5120640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Attack-surface reports</a:t>
            </a:r>
            <a:endParaRPr/>
          </a:p>
        </p:txBody>
      </p:sp>
      <p:sp>
        <p:nvSpPr>
          <p:cNvPr id="181" name="Google Shape;181;p4"/>
          <p:cNvSpPr txBox="1"/>
          <p:nvPr/>
        </p:nvSpPr>
        <p:spPr>
          <a:xfrm>
            <a:off x="9169603" y="5120640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 / month</a:t>
            </a:r>
            <a:endParaRPr/>
          </a:p>
        </p:txBody>
      </p:sp>
      <p:sp>
        <p:nvSpPr>
          <p:cNvPr id="182" name="Google Shape;182;p4"/>
          <p:cNvSpPr txBox="1"/>
          <p:nvPr/>
        </p:nvSpPr>
        <p:spPr>
          <a:xfrm>
            <a:off x="6720840" y="5468112"/>
            <a:ext cx="2448763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Credential reports</a:t>
            </a:r>
            <a:endParaRPr/>
          </a:p>
        </p:txBody>
      </p:sp>
      <p:sp>
        <p:nvSpPr>
          <p:cNvPr id="183" name="Google Shape;183;p4"/>
          <p:cNvSpPr txBox="1"/>
          <p:nvPr/>
        </p:nvSpPr>
        <p:spPr>
          <a:xfrm>
            <a:off x="9169603" y="546811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30 / month</a:t>
            </a:r>
            <a:endParaRPr/>
          </a:p>
        </p:txBody>
      </p:sp>
      <p:sp>
        <p:nvSpPr>
          <p:cNvPr id="184" name="Google Shape;184;p4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85" name="Google Shape;185;p4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04</a:t>
            </a:r>
            <a:endParaRPr/>
          </a:p>
        </p:txBody>
      </p:sp>
      <p:sp>
        <p:nvSpPr>
          <p:cNvPr id="186" name="Google Shape;186;p4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5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WHAT BOTH LICENSES INCLUDE</a:t>
            </a:r>
            <a:endParaRPr/>
          </a:p>
        </p:txBody>
      </p:sp>
      <p:sp>
        <p:nvSpPr>
          <p:cNvPr id="193" name="Google Shape;193;p5"/>
          <p:cNvSpPr txBox="1"/>
          <p:nvPr/>
        </p:nvSpPr>
        <p:spPr>
          <a:xfrm>
            <a:off x="640080" y="804672"/>
            <a:ext cx="10972800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Unlimited search. Raw export.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No extra cost for one-off work.</a:t>
            </a:r>
            <a:endParaRPr/>
          </a:p>
        </p:txBody>
      </p:sp>
      <p:sp>
        <p:nvSpPr>
          <p:cNvPr id="194" name="Google Shape;194;p5"/>
          <p:cNvSpPr/>
          <p:nvPr/>
        </p:nvSpPr>
        <p:spPr>
          <a:xfrm>
            <a:off x="640080" y="2148840"/>
            <a:ext cx="690372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960120" y="2377440"/>
            <a:ext cx="6309360" cy="34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5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n-US" sz="14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Quick &amp; Expert Search</a:t>
            </a:r>
            <a:r>
              <a:rPr lang="en-US" sz="14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— unlimited in the dashboard (fair-use rate limits). Any asset type, any number of clients.</a:t>
            </a:r>
            <a:endParaRPr/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-US" sz="145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n-US" sz="14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Raw data export</a:t>
            </a:r>
            <a:r>
              <a:rPr lang="en-US" sz="14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— included in both MSSP models. Useful in pentests, IR and enumeration.</a:t>
            </a:r>
            <a:endParaRPr/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-US" sz="145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n-US" sz="14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 Chatter</a:t>
            </a:r>
            <a:r>
              <a:rPr lang="en-US" sz="14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— unlimited, rate limits apply.</a:t>
            </a:r>
            <a:endParaRPr/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-US" sz="145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n-US" sz="14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Multi-tenancy</a:t>
            </a:r>
            <a:r>
              <a:rPr lang="en-US" sz="14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— unlimited tenants in the partner dashboard.</a:t>
            </a:r>
            <a:endParaRPr/>
          </a:p>
        </p:txBody>
      </p:sp>
      <p:sp>
        <p:nvSpPr>
          <p:cNvPr id="196" name="Google Shape;196;p5"/>
          <p:cNvSpPr/>
          <p:nvPr/>
        </p:nvSpPr>
        <p:spPr>
          <a:xfrm>
            <a:off x="7772400" y="2148840"/>
            <a:ext cx="379476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 txBox="1"/>
          <p:nvPr/>
        </p:nvSpPr>
        <p:spPr>
          <a:xfrm>
            <a:off x="8092440" y="2377440"/>
            <a:ext cx="32004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Presales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without extra cost</a:t>
            </a:r>
            <a:endParaRPr/>
          </a:p>
        </p:txBody>
      </p:sp>
      <p:sp>
        <p:nvSpPr>
          <p:cNvPr id="198" name="Google Shape;198;p5"/>
          <p:cNvSpPr txBox="1"/>
          <p:nvPr/>
        </p:nvSpPr>
        <p:spPr>
          <a:xfrm>
            <a:off x="8092440" y="3246120"/>
            <a:ext cx="3200400" cy="2377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One-time searches let you check whether a prospect already has exposed data. That enumeration does not generate extra fees — in either MSSP model.</a:t>
            </a:r>
            <a:endParaRPr/>
          </a:p>
        </p:txBody>
      </p:sp>
      <p:sp>
        <p:nvSpPr>
          <p:cNvPr id="199" name="Google Shape;199;p5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00" name="Google Shape;200;p5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05</a:t>
            </a:r>
            <a:endParaRPr/>
          </a:p>
        </p:txBody>
      </p:sp>
      <p:sp>
        <p:nvSpPr>
          <p:cNvPr id="201" name="Google Shape;201;p5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GO-TO-MARKET</a:t>
            </a:r>
            <a:endParaRPr/>
          </a:p>
        </p:txBody>
      </p:sp>
      <p:sp>
        <p:nvSpPr>
          <p:cNvPr id="208" name="Google Shape;208;p6"/>
          <p:cNvSpPr txBox="1"/>
          <p:nvPr/>
        </p:nvSpPr>
        <p:spPr>
          <a:xfrm>
            <a:off x="640080" y="804672"/>
            <a:ext cx="10972800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How partners typically run Kaduu</a:t>
            </a:r>
            <a:endParaRPr/>
          </a:p>
        </p:txBody>
      </p:sp>
      <p:sp>
        <p:nvSpPr>
          <p:cNvPr id="209" name="Google Shape;209;p6"/>
          <p:cNvSpPr/>
          <p:nvPr/>
        </p:nvSpPr>
        <p:spPr>
          <a:xfrm>
            <a:off x="640080" y="196596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6"/>
          <p:cNvSpPr/>
          <p:nvPr/>
        </p:nvSpPr>
        <p:spPr>
          <a:xfrm>
            <a:off x="640080" y="196596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 txBox="1"/>
          <p:nvPr/>
        </p:nvSpPr>
        <p:spPr>
          <a:xfrm>
            <a:off x="1005840" y="213055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</a:t>
            </a:r>
            <a:endParaRPr/>
          </a:p>
        </p:txBody>
      </p:sp>
      <p:sp>
        <p:nvSpPr>
          <p:cNvPr id="212" name="Google Shape;212;p6"/>
          <p:cNvSpPr txBox="1"/>
          <p:nvPr/>
        </p:nvSpPr>
        <p:spPr>
          <a:xfrm>
            <a:off x="1554480" y="2130552"/>
            <a:ext cx="9601200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Presales instrument</a:t>
            </a:r>
            <a:endParaRPr/>
          </a:p>
        </p:txBody>
      </p:sp>
      <p:sp>
        <p:nvSpPr>
          <p:cNvPr id="213" name="Google Shape;213;p6"/>
          <p:cNvSpPr txBox="1"/>
          <p:nvPr/>
        </p:nvSpPr>
        <p:spPr>
          <a:xfrm>
            <a:off x="1554480" y="2496312"/>
            <a:ext cx="9601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One-time searches show whether data is exposed. End clients cannot work with raw leak exports — lead with a white-labeled attack-surface report: all exposed assets, a risk rating, and the external hacker’s view of the organisation. That teaser sells the next two motions.</a:t>
            </a:r>
            <a:endParaRPr/>
          </a:p>
        </p:txBody>
      </p:sp>
      <p:sp>
        <p:nvSpPr>
          <p:cNvPr id="214" name="Google Shape;214;p6"/>
          <p:cNvSpPr/>
          <p:nvPr/>
        </p:nvSpPr>
        <p:spPr>
          <a:xfrm>
            <a:off x="640080" y="338328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640080" y="338328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 txBox="1"/>
          <p:nvPr/>
        </p:nvSpPr>
        <p:spPr>
          <a:xfrm>
            <a:off x="1005840" y="354787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</a:t>
            </a:r>
            <a:endParaRPr/>
          </a:p>
        </p:txBody>
      </p:sp>
      <p:sp>
        <p:nvSpPr>
          <p:cNvPr id="217" name="Google Shape;217;p6"/>
          <p:cNvSpPr txBox="1"/>
          <p:nvPr/>
        </p:nvSpPr>
        <p:spPr>
          <a:xfrm>
            <a:off x="1554480" y="3547872"/>
            <a:ext cx="9601200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Continuous reports</a:t>
            </a:r>
            <a:endParaRPr/>
          </a:p>
        </p:txBody>
      </p:sp>
      <p:sp>
        <p:nvSpPr>
          <p:cNvPr id="218" name="Google Shape;218;p6"/>
          <p:cNvSpPr txBox="1"/>
          <p:nvPr/>
        </p:nvSpPr>
        <p:spPr>
          <a:xfrm>
            <a:off x="1554480" y="3913632"/>
            <a:ext cx="9601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Monthly (or scheduled) comparison reports for end clients. Same white-label packaging, now as a recurring service: what changed, what is new, what still needs action.</a:t>
            </a:r>
            <a:endParaRPr/>
          </a:p>
        </p:txBody>
      </p:sp>
      <p:sp>
        <p:nvSpPr>
          <p:cNvPr id="219" name="Google Shape;219;p6"/>
          <p:cNvSpPr/>
          <p:nvPr/>
        </p:nvSpPr>
        <p:spPr>
          <a:xfrm>
            <a:off x="640080" y="480060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640080" y="480060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6"/>
          <p:cNvSpPr txBox="1"/>
          <p:nvPr/>
        </p:nvSpPr>
        <p:spPr>
          <a:xfrm>
            <a:off x="1005840" y="496519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endParaRPr/>
          </a:p>
        </p:txBody>
      </p:sp>
      <p:sp>
        <p:nvSpPr>
          <p:cNvPr id="222" name="Google Shape;222;p6"/>
          <p:cNvSpPr txBox="1"/>
          <p:nvPr/>
        </p:nvSpPr>
        <p:spPr>
          <a:xfrm>
            <a:off x="1554480" y="4965192"/>
            <a:ext cx="9601200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Continuous monitoring</a:t>
            </a:r>
            <a:endParaRPr/>
          </a:p>
        </p:txBody>
      </p:sp>
      <p:sp>
        <p:nvSpPr>
          <p:cNvPr id="223" name="Google Shape;223;p6"/>
          <p:cNvSpPr txBox="1"/>
          <p:nvPr/>
        </p:nvSpPr>
        <p:spPr>
          <a:xfrm>
            <a:off x="1554480" y="5330952"/>
            <a:ext cx="9601200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Stand up daily darknet alerting inside your tenant (or theirs). Alerts, API and dashboard as a managed service — the retainer that follows the teaser.</a:t>
            </a:r>
            <a:endParaRPr/>
          </a:p>
        </p:txBody>
      </p:sp>
      <p:sp>
        <p:nvSpPr>
          <p:cNvPr id="224" name="Google Shape;224;p6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25" name="Google Shape;225;p6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06</a:t>
            </a:r>
            <a:endParaRPr/>
          </a:p>
        </p:txBody>
      </p:sp>
      <p:sp>
        <p:nvSpPr>
          <p:cNvPr id="226" name="Google Shape;226;p6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8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8"/>
          <p:cNvSpPr txBox="1"/>
          <p:nvPr/>
        </p:nvSpPr>
        <p:spPr>
          <a:xfrm>
            <a:off x="640080" y="502920"/>
            <a:ext cx="10058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PRICING NOTES</a:t>
            </a:r>
            <a:endParaRPr/>
          </a:p>
        </p:txBody>
      </p:sp>
      <p:sp>
        <p:nvSpPr>
          <p:cNvPr id="271" name="Google Shape;271;p8"/>
          <p:cNvSpPr txBox="1"/>
          <p:nvPr/>
        </p:nvSpPr>
        <p:spPr>
          <a:xfrm>
            <a:off x="640080" y="804672"/>
            <a:ext cx="109728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Where to find live numbers</a:t>
            </a:r>
            <a:endParaRPr sz="2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2" name="Google Shape;272;p8"/>
          <p:cNvSpPr/>
          <p:nvPr/>
        </p:nvSpPr>
        <p:spPr>
          <a:xfrm>
            <a:off x="640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8"/>
          <p:cNvSpPr txBox="1"/>
          <p:nvPr/>
        </p:nvSpPr>
        <p:spPr>
          <a:xfrm>
            <a:off x="960120" y="2221992"/>
            <a:ext cx="4800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licenses</a:t>
            </a:r>
            <a:endParaRPr/>
          </a:p>
        </p:txBody>
      </p:sp>
      <p:sp>
        <p:nvSpPr>
          <p:cNvPr id="274" name="Google Shape;274;p8"/>
          <p:cNvSpPr txBox="1"/>
          <p:nvPr/>
        </p:nvSpPr>
        <p:spPr>
          <a:xfrm>
            <a:off x="960120" y="2651760"/>
            <a:ext cx="4800600" cy="244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 dirty="0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Published as “on request” on the public calculator. </a:t>
            </a:r>
            <a:endParaRPr dirty="0"/>
          </a:p>
        </p:txBody>
      </p:sp>
      <p:sp>
        <p:nvSpPr>
          <p:cNvPr id="275" name="Google Shape;275;p8"/>
          <p:cNvSpPr/>
          <p:nvPr/>
        </p:nvSpPr>
        <p:spPr>
          <a:xfrm>
            <a:off x="6355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8"/>
          <p:cNvSpPr txBox="1"/>
          <p:nvPr/>
        </p:nvSpPr>
        <p:spPr>
          <a:xfrm>
            <a:off x="6675120" y="2221992"/>
            <a:ext cx="4800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End-client list</a:t>
            </a:r>
            <a:endParaRPr/>
          </a:p>
        </p:txBody>
      </p:sp>
      <p:sp>
        <p:nvSpPr>
          <p:cNvPr id="277" name="Google Shape;277;p8"/>
          <p:cNvSpPr txBox="1"/>
          <p:nvPr/>
        </p:nvSpPr>
        <p:spPr>
          <a:xfrm>
            <a:off x="6675120" y="2651760"/>
            <a:ext cx="480060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Starter / Advanced / Pro. Organisation size (Small 1–100 / Medium 101–1,000 / Large 1,001+) changes the monthly rate. Currency EUR, USD or CHF.</a:t>
            </a:r>
            <a:endParaRPr/>
          </a:p>
        </p:txBody>
      </p:sp>
      <p:sp>
        <p:nvSpPr>
          <p:cNvPr id="278" name="Google Shape;278;p8"/>
          <p:cNvSpPr/>
          <p:nvPr/>
        </p:nvSpPr>
        <p:spPr>
          <a:xfrm>
            <a:off x="640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8"/>
          <p:cNvSpPr txBox="1"/>
          <p:nvPr/>
        </p:nvSpPr>
        <p:spPr>
          <a:xfrm>
            <a:off x="960120" y="4279392"/>
            <a:ext cx="4800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Contract term</a:t>
            </a:r>
            <a:endParaRPr/>
          </a:p>
        </p:txBody>
      </p:sp>
      <p:sp>
        <p:nvSpPr>
          <p:cNvPr id="280" name="Google Shape;280;p8"/>
          <p:cNvSpPr txBox="1"/>
          <p:nvPr/>
        </p:nvSpPr>
        <p:spPr>
          <a:xfrm>
            <a:off x="960120" y="4709160"/>
            <a:ext cx="480060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Public calculator: 6 months default; 1 year −5%, 2 years −10%, 3 years −15%. Partner discount is 40% off the applicable end-client list.</a:t>
            </a:r>
            <a:endParaRPr/>
          </a:p>
        </p:txBody>
      </p:sp>
      <p:sp>
        <p:nvSpPr>
          <p:cNvPr id="281" name="Google Shape;281;p8"/>
          <p:cNvSpPr/>
          <p:nvPr/>
        </p:nvSpPr>
        <p:spPr>
          <a:xfrm>
            <a:off x="6355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"/>
          <p:cNvSpPr txBox="1"/>
          <p:nvPr/>
        </p:nvSpPr>
        <p:spPr>
          <a:xfrm>
            <a:off x="6675120" y="4279392"/>
            <a:ext cx="4800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Capacity stretch</a:t>
            </a:r>
            <a:endParaRPr/>
          </a:p>
        </p:txBody>
      </p:sp>
      <p:sp>
        <p:nvSpPr>
          <p:cNvPr id="283" name="Google Shape;283;p8"/>
          <p:cNvSpPr txBox="1"/>
          <p:nvPr/>
        </p:nvSpPr>
        <p:spPr>
          <a:xfrm>
            <a:off x="6675120" y="4709160"/>
            <a:ext cx="480060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editions include stepwise upgrades (seats, assets, API, reports). Custom packages if Large is not enough.</a:t>
            </a:r>
            <a:endParaRPr/>
          </a:p>
        </p:txBody>
      </p:sp>
      <p:sp>
        <p:nvSpPr>
          <p:cNvPr id="284" name="Google Shape;284;p8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85" name="Google Shape;285;p8"/>
          <p:cNvSpPr txBox="1"/>
          <p:nvPr/>
        </p:nvSpPr>
        <p:spPr>
          <a:xfrm>
            <a:off x="11231575" y="6528816"/>
            <a:ext cx="5029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07</a:t>
            </a:r>
            <a:endParaRPr sz="900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6" name="Google Shape;286;p8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9" descr="hero_partne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9"/>
          <p:cNvSpPr/>
          <p:nvPr/>
        </p:nvSpPr>
        <p:spPr>
          <a:xfrm>
            <a:off x="0" y="1417320"/>
            <a:ext cx="12191695" cy="402336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9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9"/>
          <p:cNvSpPr txBox="1"/>
          <p:nvPr/>
        </p:nvSpPr>
        <p:spPr>
          <a:xfrm>
            <a:off x="640080" y="1783080"/>
            <a:ext cx="109728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Ready when you are.</a:t>
            </a:r>
            <a:endParaRPr/>
          </a:p>
        </p:txBody>
      </p:sp>
      <p:sp>
        <p:nvSpPr>
          <p:cNvPr id="295" name="Google Shape;295;p9"/>
          <p:cNvSpPr txBox="1"/>
          <p:nvPr/>
        </p:nvSpPr>
        <p:spPr>
          <a:xfrm>
            <a:off x="640080" y="2651760"/>
            <a:ext cx="105156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Trial tenant, sample white-label report, or a 30-minute walkthrough of the MSSP dashboard.</a:t>
            </a:r>
            <a:endParaRPr/>
          </a:p>
        </p:txBody>
      </p:sp>
      <p:cxnSp>
        <p:nvCxnSpPr>
          <p:cNvPr id="296" name="Google Shape;296;p9"/>
          <p:cNvCxnSpPr/>
          <p:nvPr/>
        </p:nvCxnSpPr>
        <p:spPr>
          <a:xfrm>
            <a:off x="640080" y="3383280"/>
            <a:ext cx="50292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297" name="Google Shape;297;p9"/>
          <p:cNvSpPr txBox="1"/>
          <p:nvPr/>
        </p:nvSpPr>
        <p:spPr>
          <a:xfrm>
            <a:off x="640080" y="3611880"/>
            <a:ext cx="73152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  <p:sp>
        <p:nvSpPr>
          <p:cNvPr id="298" name="Google Shape;298;p9"/>
          <p:cNvSpPr txBox="1"/>
          <p:nvPr/>
        </p:nvSpPr>
        <p:spPr>
          <a:xfrm>
            <a:off x="640080" y="4023360"/>
            <a:ext cx="914400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licenses    pricing.darknetsearch.com/?seg=mssp</a:t>
            </a:r>
            <a:endParaRPr/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End-client plans    pricing.darknetsearch.com/?seg=end</a:t>
            </a:r>
            <a:endParaRPr/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Kaduu AG  ·  Switzerland  ·  support answered same day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764</Words>
  <Application>Microsoft Office PowerPoint</Application>
  <PresentationFormat>Breitbild</PresentationFormat>
  <Paragraphs>120</Paragraphs>
  <Slides>8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Quattrocento Sans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oliver muenchow</cp:lastModifiedBy>
  <cp:revision>3</cp:revision>
  <dcterms:created xsi:type="dcterms:W3CDTF">2013-01-27T09:14:16Z</dcterms:created>
  <dcterms:modified xsi:type="dcterms:W3CDTF">2026-11-07T23:03:54Z</dcterms:modified>
</cp:coreProperties>
</file>