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embeddedFontLst>
    <p:embeddedFont>
      <p:font typeface="Quattrocento Sans" panose="020B0502050000020003" pitchFamily="3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OydZgno1uDmxd1miWEMNYwTNi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illustration_mss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2160" y="0"/>
            <a:ext cx="64008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0" y="0"/>
            <a:ext cx="6903720" cy="685800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640080" y="6400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i="0" u="none" strike="noStrike" cap="none">
                <a:solidFill>
                  <a:srgbClr val="0B0B0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 &amp;  RESELLER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640080" y="1554480"/>
            <a:ext cx="5852160" cy="1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</a:t>
            </a:r>
            <a:endParaRPr/>
          </a:p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für Partner</a:t>
            </a:r>
            <a:endParaRPr sz="4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640080" y="3246120"/>
            <a:ext cx="557784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MSSP-Lizenzen zum Festpreis. Unbegrenzte Suchen.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White-Label-Berichte. 40 % unter Listenpreis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wenn Endkunden einen eigenen Tenant möchten.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90" name="Google Shape;90;p1"/>
          <p:cNvCxnSpPr/>
          <p:nvPr/>
        </p:nvCxnSpPr>
        <p:spPr>
          <a:xfrm>
            <a:off x="640080" y="4617720"/>
            <a:ext cx="41148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91" name="Google Shape;91;p1"/>
          <p:cNvSpPr txBox="1"/>
          <p:nvPr/>
        </p:nvSpPr>
        <p:spPr>
          <a:xfrm>
            <a:off x="640080" y="4800600"/>
            <a:ext cx="5486400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1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SCHWEIZ</a:t>
            </a:r>
            <a:endParaRPr sz="1150" b="1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640080" y="62636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WARUM PARTNER KADUU WÄHLEN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Eine Sammlung exponierter Daten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unabhängig aufgebaut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640080" y="2057400"/>
            <a:ext cx="658368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Zugangsdaten, personenbezogene Daten und weiteres Leak-Material werden unabhängig gesammelt – keine weiterverkauften Feeds. Prüfen Sie zuerst die Domäne eines Interessenten: Oft gibt es etwas zu zeigen.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640080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859536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Am selben Tag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859536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Support-Anfragen beantwortet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am selben Arbeitstag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3493008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3712464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&lt; 1 Monat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712464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Partner-Entwicklung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Anfragen meist umgesetzt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6345936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6565392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Schweizer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6565392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Boutique-Unternehmen.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Servicequalität zuerst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9198864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9418320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White-Label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9418320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Berichte, API und Tenant-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Modell für MSSPs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3" name="Google Shape;113;p2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14" name="Google Shape;114;p2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15" name="Google Shape;115;p2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SO FUNKTIONIERT DIE PARTNERSCHAFT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2" name="Google Shape;122;p3"/>
          <p:cNvSpPr txBox="1"/>
          <p:nvPr/>
        </p:nvSpPr>
        <p:spPr>
          <a:xfrm>
            <a:off x="640080" y="804672"/>
            <a:ext cx="10972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Zwei Modelle. Eine Plattform.</a:t>
            </a:r>
            <a:endParaRPr sz="30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3" name="Google Shape;123;p3"/>
          <p:cNvSpPr/>
          <p:nvPr/>
        </p:nvSpPr>
        <p:spPr>
          <a:xfrm>
            <a:off x="640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640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3"/>
          <p:cNvSpPr txBox="1"/>
          <p:nvPr/>
        </p:nvSpPr>
        <p:spPr>
          <a:xfrm>
            <a:off x="1005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01</a:t>
            </a:r>
            <a:endParaRPr/>
          </a:p>
        </p:txBody>
      </p:sp>
      <p:sp>
        <p:nvSpPr>
          <p:cNvPr id="126" name="Google Shape;126;p3"/>
          <p:cNvSpPr txBox="1"/>
          <p:nvPr/>
        </p:nvSpPr>
        <p:spPr>
          <a:xfrm>
            <a:off x="1005840" y="2651760"/>
            <a:ext cx="46634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Als MSSP arbeiten</a:t>
            </a:r>
            <a:endParaRPr sz="2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1005840" y="3246120"/>
            <a:ext cx="4709160" cy="1103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Kaufen Sie MSSP Small oder MSSP Large. Nutzen Sie die Lizenz für beliebige Assets oder Kunden – ohne Vorregistrierung, ohne Freigabe pro Kunde. Alarme, Berichte und API laufen als Managed Service in Ihrem Tenant.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1005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Fixe Jahresgebühr  ·  beliebige Kunden</a:t>
            </a:r>
            <a:endParaRPr sz="11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6355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6355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 txBox="1"/>
          <p:nvPr/>
        </p:nvSpPr>
        <p:spPr>
          <a:xfrm>
            <a:off x="6720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32" name="Google Shape;132;p3"/>
          <p:cNvSpPr txBox="1"/>
          <p:nvPr/>
        </p:nvSpPr>
        <p:spPr>
          <a:xfrm>
            <a:off x="6720840" y="2651760"/>
            <a:ext cx="46634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Kunden-Tenant weiterverkaufen</a:t>
            </a:r>
            <a:endParaRPr sz="2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3" name="Google Shape;133;p3"/>
          <p:cNvSpPr txBox="1"/>
          <p:nvPr/>
        </p:nvSpPr>
        <p:spPr>
          <a:xfrm>
            <a:off x="6720840" y="3246120"/>
            <a:ext cx="4709160" cy="1103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Möchte der Endkunde einen eigenen Login und seine Assets selbst verwalten, legen Sie in Ihrem Dashboard einen Tenant an und ordnen eine Endkunden-Lizenz zu. Sie werden zum Reseller.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4" name="Google Shape;134;p3"/>
          <p:cNvSpPr/>
          <p:nvPr/>
        </p:nvSpPr>
        <p:spPr>
          <a:xfrm>
            <a:off x="6720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40 % unter den Endkunden-Listenpreisen</a:t>
            </a:r>
            <a:endParaRPr sz="11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5" name="Google Shape;135;p3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36" name="Google Shape;136;p3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03</a:t>
            </a:r>
            <a:endParaRPr/>
          </a:p>
        </p:txBody>
      </p:sp>
      <p:sp>
        <p:nvSpPr>
          <p:cNvPr id="137" name="Google Shape;137;p3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PARTNER-LIZENZEN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640080" y="804672"/>
            <a:ext cx="10972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Small und MSSP Large</a:t>
            </a:r>
            <a:endParaRPr sz="30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640080" y="1600200"/>
            <a:ext cx="1097280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Beide mit fixer Jahresgebühr. Die Lizenz gilt für beliebige Kunden. Keine Vorregistrierung.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640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1005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</a:t>
            </a:r>
            <a:endParaRPr/>
          </a:p>
        </p:txBody>
      </p:sp>
      <p:sp>
        <p:nvSpPr>
          <p:cNvPr id="148" name="Google Shape;148;p4"/>
          <p:cNvSpPr txBox="1"/>
          <p:nvPr/>
        </p:nvSpPr>
        <p:spPr>
          <a:xfrm>
            <a:off x="1005840" y="2606040"/>
            <a:ext cx="47091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12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Preis auf Anfrage</a:t>
            </a:r>
            <a:endParaRPr lang="en-US" sz="12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1005840" y="2944368"/>
            <a:ext cx="470916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Bis zu 20 Kunden / Monat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50" name="Google Shape;150;p4"/>
          <p:cNvCxnSpPr/>
          <p:nvPr/>
        </p:nvCxnSpPr>
        <p:spPr>
          <a:xfrm>
            <a:off x="1005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51" name="Google Shape;151;p4"/>
          <p:cNvSpPr txBox="1"/>
          <p:nvPr/>
        </p:nvSpPr>
        <p:spPr>
          <a:xfrm>
            <a:off x="1005840" y="346468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Geschäftsvolumen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2" name="Google Shape;152;p4"/>
          <p:cNvSpPr txBox="1"/>
          <p:nvPr/>
        </p:nvSpPr>
        <p:spPr>
          <a:xfrm>
            <a:off x="3454603" y="346468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Boutique-MSSP, erste Kunden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3" name="Google Shape;153;p4"/>
          <p:cNvSpPr txBox="1"/>
          <p:nvPr/>
        </p:nvSpPr>
        <p:spPr>
          <a:xfrm>
            <a:off x="1005840" y="381215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Admin-Plätze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4" name="Google Shape;154;p4"/>
          <p:cNvSpPr txBox="1"/>
          <p:nvPr/>
        </p:nvSpPr>
        <p:spPr>
          <a:xfrm>
            <a:off x="3454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10</a:t>
            </a:r>
            <a:endParaRPr/>
          </a:p>
        </p:txBody>
      </p:sp>
      <p:sp>
        <p:nvSpPr>
          <p:cNvPr id="155" name="Google Shape;155;p4"/>
          <p:cNvSpPr txBox="1"/>
          <p:nvPr/>
        </p:nvSpPr>
        <p:spPr>
          <a:xfrm>
            <a:off x="1005840" y="4159627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Überwachte Assets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6" name="Google Shape;156;p4"/>
          <p:cNvSpPr txBox="1"/>
          <p:nvPr/>
        </p:nvSpPr>
        <p:spPr>
          <a:xfrm>
            <a:off x="3454603" y="4159627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25  (Upgrades möglich)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7" name="Google Shape;157;p4"/>
          <p:cNvSpPr txBox="1"/>
          <p:nvPr/>
        </p:nvSpPr>
        <p:spPr>
          <a:xfrm>
            <a:off x="1005840" y="4507099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API-Aufrufe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8" name="Google Shape;158;p4"/>
          <p:cNvSpPr txBox="1"/>
          <p:nvPr/>
        </p:nvSpPr>
        <p:spPr>
          <a:xfrm>
            <a:off x="3454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1.000 / Monat</a:t>
            </a:r>
            <a:endParaRPr sz="1200" b="1" dirty="0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1005840" y="4854571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Domain-Monitoring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0" name="Google Shape;160;p4"/>
          <p:cNvSpPr txBox="1"/>
          <p:nvPr/>
        </p:nvSpPr>
        <p:spPr>
          <a:xfrm>
            <a:off x="3454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</a:t>
            </a:r>
            <a:endParaRPr/>
          </a:p>
        </p:txBody>
      </p:sp>
      <p:sp>
        <p:nvSpPr>
          <p:cNvPr id="161" name="Google Shape;161;p4"/>
          <p:cNvSpPr txBox="1"/>
          <p:nvPr/>
        </p:nvSpPr>
        <p:spPr>
          <a:xfrm>
            <a:off x="1005840" y="520204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Angriffsflächen-Berichte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3454603" y="520204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 / Monat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3" name="Google Shape;163;p4"/>
          <p:cNvSpPr txBox="1"/>
          <p:nvPr/>
        </p:nvSpPr>
        <p:spPr>
          <a:xfrm>
            <a:off x="1005840" y="554951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Zugangsdaten-Berichte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4" name="Google Shape;164;p4"/>
          <p:cNvSpPr txBox="1"/>
          <p:nvPr/>
        </p:nvSpPr>
        <p:spPr>
          <a:xfrm>
            <a:off x="3454603" y="5549515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 / Monat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6355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4"/>
          <p:cNvSpPr txBox="1"/>
          <p:nvPr/>
        </p:nvSpPr>
        <p:spPr>
          <a:xfrm>
            <a:off x="6720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Large</a:t>
            </a:r>
            <a:endParaRPr/>
          </a:p>
        </p:txBody>
      </p:sp>
      <p:sp>
        <p:nvSpPr>
          <p:cNvPr id="167" name="Google Shape;167;p4"/>
          <p:cNvSpPr txBox="1"/>
          <p:nvPr/>
        </p:nvSpPr>
        <p:spPr>
          <a:xfrm>
            <a:off x="6720840" y="2606040"/>
            <a:ext cx="47091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US" sz="16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Preis auf Anfrage</a:t>
            </a:r>
            <a:endParaRPr lang="en-US" sz="16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8" name="Google Shape;168;p4"/>
          <p:cNvSpPr txBox="1"/>
          <p:nvPr/>
        </p:nvSpPr>
        <p:spPr>
          <a:xfrm>
            <a:off x="6720840" y="2944368"/>
            <a:ext cx="470916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Bis zu 200 Kunden / Monat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69" name="Google Shape;169;p4"/>
          <p:cNvCxnSpPr/>
          <p:nvPr/>
        </p:nvCxnSpPr>
        <p:spPr>
          <a:xfrm>
            <a:off x="6720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70" name="Google Shape;170;p4"/>
          <p:cNvSpPr txBox="1"/>
          <p:nvPr/>
        </p:nvSpPr>
        <p:spPr>
          <a:xfrm>
            <a:off x="6720840" y="346468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Geschäftsvolumen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1" name="Google Shape;171;p4"/>
          <p:cNvSpPr txBox="1"/>
          <p:nvPr/>
        </p:nvSpPr>
        <p:spPr>
          <a:xfrm>
            <a:off x="9169603" y="346468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Etablierter MSSP / Distributor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2" name="Google Shape;172;p4"/>
          <p:cNvSpPr txBox="1"/>
          <p:nvPr/>
        </p:nvSpPr>
        <p:spPr>
          <a:xfrm>
            <a:off x="6720840" y="381215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Admin-Plätze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3" name="Google Shape;173;p4"/>
          <p:cNvSpPr txBox="1"/>
          <p:nvPr/>
        </p:nvSpPr>
        <p:spPr>
          <a:xfrm>
            <a:off x="9169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</a:t>
            </a:r>
            <a:endParaRPr/>
          </a:p>
        </p:txBody>
      </p:sp>
      <p:sp>
        <p:nvSpPr>
          <p:cNvPr id="174" name="Google Shape;174;p4"/>
          <p:cNvSpPr txBox="1"/>
          <p:nvPr/>
        </p:nvSpPr>
        <p:spPr>
          <a:xfrm>
            <a:off x="6720840" y="4159627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Überwachte Assets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5" name="Google Shape;175;p4"/>
          <p:cNvSpPr txBox="1"/>
          <p:nvPr/>
        </p:nvSpPr>
        <p:spPr>
          <a:xfrm>
            <a:off x="9169603" y="4159627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200  (Upgrades möglich)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6" name="Google Shape;176;p4"/>
          <p:cNvSpPr txBox="1"/>
          <p:nvPr/>
        </p:nvSpPr>
        <p:spPr>
          <a:xfrm>
            <a:off x="6720840" y="4507099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API-Aufrufe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7" name="Google Shape;177;p4"/>
          <p:cNvSpPr txBox="1"/>
          <p:nvPr/>
        </p:nvSpPr>
        <p:spPr>
          <a:xfrm>
            <a:off x="9169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50.000 / Monat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8" name="Google Shape;178;p4"/>
          <p:cNvSpPr txBox="1"/>
          <p:nvPr/>
        </p:nvSpPr>
        <p:spPr>
          <a:xfrm>
            <a:off x="6720840" y="4854571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Domain-Monitoring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9" name="Google Shape;179;p4"/>
          <p:cNvSpPr txBox="1"/>
          <p:nvPr/>
        </p:nvSpPr>
        <p:spPr>
          <a:xfrm>
            <a:off x="9169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60</a:t>
            </a:r>
            <a:endParaRPr/>
          </a:p>
        </p:txBody>
      </p:sp>
      <p:sp>
        <p:nvSpPr>
          <p:cNvPr id="180" name="Google Shape;180;p4"/>
          <p:cNvSpPr txBox="1"/>
          <p:nvPr/>
        </p:nvSpPr>
        <p:spPr>
          <a:xfrm>
            <a:off x="6720840" y="520204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Angriffsflächen-Berichte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1" name="Google Shape;181;p4"/>
          <p:cNvSpPr txBox="1"/>
          <p:nvPr/>
        </p:nvSpPr>
        <p:spPr>
          <a:xfrm>
            <a:off x="9169603" y="520204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15 / Monat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2" name="Google Shape;182;p4"/>
          <p:cNvSpPr txBox="1"/>
          <p:nvPr/>
        </p:nvSpPr>
        <p:spPr>
          <a:xfrm>
            <a:off x="6720840" y="554951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Zugangsdaten-Berichte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3" name="Google Shape;183;p4"/>
          <p:cNvSpPr txBox="1"/>
          <p:nvPr/>
        </p:nvSpPr>
        <p:spPr>
          <a:xfrm>
            <a:off x="9169603" y="5549515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30 / Monat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4" name="Google Shape;184;p4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85" name="Google Shape;185;p4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04</a:t>
            </a:r>
            <a:endParaRPr/>
          </a:p>
        </p:txBody>
      </p:sp>
      <p:sp>
        <p:nvSpPr>
          <p:cNvPr id="186" name="Google Shape;186;p4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5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WAS BEIDE LIZENZEN ENTHALTEN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3" name="Google Shape;193;p5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Unbegrenzte Suche. Raw-Export.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Keine Zusatzkosten für Einmalaufgaben.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4" name="Google Shape;194;p5"/>
          <p:cNvSpPr/>
          <p:nvPr/>
        </p:nvSpPr>
        <p:spPr>
          <a:xfrm>
            <a:off x="640080" y="2148840"/>
            <a:ext cx="690372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960120" y="2377440"/>
            <a:ext cx="6309360" cy="2038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n-US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Quick &amp; Expert search</a:t>
            </a:r>
            <a:r>
              <a:rPr lang="en-US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– unbegrenzt im Dashboard (Fair-Use-Ratenlimits). Jeder Asset-Typ, beliebig viele Kunden.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de-DE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de-DE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Raw-Data-Export</a:t>
            </a:r>
            <a:r>
              <a:rPr lang="de-DE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– in beiden MSSP-Modellen enthalten. Nützlich bei Pentests, IR und Enumeration.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de-DE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de-DE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Darknet Chatter</a:t>
            </a:r>
            <a:r>
              <a:rPr lang="de-DE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– unbegrenzt, Ratenlimits gelten.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de-DE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de-DE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Mandantenfähigkeit</a:t>
            </a:r>
            <a:r>
              <a:rPr lang="de-DE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– unbegrenzt viele Tenants im Partner-Dashboard.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6" name="Google Shape;196;p5"/>
          <p:cNvSpPr/>
          <p:nvPr/>
        </p:nvSpPr>
        <p:spPr>
          <a:xfrm>
            <a:off x="7772400" y="2148840"/>
            <a:ext cx="379476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 txBox="1"/>
          <p:nvPr/>
        </p:nvSpPr>
        <p:spPr>
          <a:xfrm>
            <a:off x="8092440" y="2377440"/>
            <a:ext cx="32004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Presales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ohne Zusatzkosten</a:t>
            </a:r>
            <a:endParaRPr sz="1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8" name="Google Shape;198;p5"/>
          <p:cNvSpPr txBox="1"/>
          <p:nvPr/>
        </p:nvSpPr>
        <p:spPr>
          <a:xfrm>
            <a:off x="8092440" y="3246120"/>
            <a:ext cx="3200400" cy="1350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Mit Einmalsuchen prüfen Sie, ob ein Interessent bereits exponierte Daten hat. Diese Enumeration verursacht keine zusätzlichen Gebühren – in keinem der MSSP-Modelle.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9" name="Google Shape;199;p5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00" name="Google Shape;200;p5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05</a:t>
            </a:r>
            <a:endParaRPr/>
          </a:p>
        </p:txBody>
      </p:sp>
      <p:sp>
        <p:nvSpPr>
          <p:cNvPr id="201" name="Google Shape;201;p5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GO-TO-MARKET</a:t>
            </a:r>
            <a:endParaRPr/>
          </a:p>
        </p:txBody>
      </p:sp>
      <p:sp>
        <p:nvSpPr>
          <p:cNvPr id="208" name="Google Shape;208;p6"/>
          <p:cNvSpPr txBox="1"/>
          <p:nvPr/>
        </p:nvSpPr>
        <p:spPr>
          <a:xfrm>
            <a:off x="640080" y="804672"/>
            <a:ext cx="10972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So setzen Partner Kaduu typischerweise ein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09" name="Google Shape;209;p6"/>
          <p:cNvSpPr/>
          <p:nvPr/>
        </p:nvSpPr>
        <p:spPr>
          <a:xfrm>
            <a:off x="640080" y="196596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6"/>
          <p:cNvSpPr/>
          <p:nvPr/>
        </p:nvSpPr>
        <p:spPr>
          <a:xfrm>
            <a:off x="640080" y="196596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 txBox="1"/>
          <p:nvPr/>
        </p:nvSpPr>
        <p:spPr>
          <a:xfrm>
            <a:off x="1005840" y="213055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</a:t>
            </a:r>
            <a:endParaRPr/>
          </a:p>
        </p:txBody>
      </p:sp>
      <p:sp>
        <p:nvSpPr>
          <p:cNvPr id="212" name="Google Shape;212;p6"/>
          <p:cNvSpPr txBox="1"/>
          <p:nvPr/>
        </p:nvSpPr>
        <p:spPr>
          <a:xfrm>
            <a:off x="1554480" y="213055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Presales-Instrument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3" name="Google Shape;213;p6"/>
          <p:cNvSpPr txBox="1"/>
          <p:nvPr/>
        </p:nvSpPr>
        <p:spPr>
          <a:xfrm>
            <a:off x="1554480" y="2496312"/>
            <a:ext cx="9601200" cy="720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Einmalige Suchen zeigen, ob Daten offenliegen. Endkunden können mit rohen Leak-Exporten nichts anfangen – starten Sie mit einem White-Label-Bericht zur Angriffsfläche: alle exponierten Assets, eine Risikobewertung und die Sicht eines externen Angreifers auf die Organisation. Dieser Teaser verkauft die nächsten zwei Schritte.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4" name="Google Shape;214;p6"/>
          <p:cNvSpPr/>
          <p:nvPr/>
        </p:nvSpPr>
        <p:spPr>
          <a:xfrm>
            <a:off x="640080" y="338328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640080" y="338328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 txBox="1"/>
          <p:nvPr/>
        </p:nvSpPr>
        <p:spPr>
          <a:xfrm>
            <a:off x="1005840" y="354787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</a:t>
            </a:r>
            <a:endParaRPr/>
          </a:p>
        </p:txBody>
      </p:sp>
      <p:sp>
        <p:nvSpPr>
          <p:cNvPr id="217" name="Google Shape;217;p6"/>
          <p:cNvSpPr txBox="1"/>
          <p:nvPr/>
        </p:nvSpPr>
        <p:spPr>
          <a:xfrm>
            <a:off x="1554480" y="354787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Laufende Berichte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8" name="Google Shape;218;p6"/>
          <p:cNvSpPr txBox="1"/>
          <p:nvPr/>
        </p:nvSpPr>
        <p:spPr>
          <a:xfrm>
            <a:off x="1554480" y="3913632"/>
            <a:ext cx="960120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Monatliche (oder geplante) Vergleichsberichte für Endkunden. Dasselbe White-Label-Paket, nun als wiederkehrender Service: was sich geändert hat, was neu ist, was noch Handlung braucht.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9" name="Google Shape;219;p6"/>
          <p:cNvSpPr/>
          <p:nvPr/>
        </p:nvSpPr>
        <p:spPr>
          <a:xfrm>
            <a:off x="640080" y="480060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640080" y="480060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6"/>
          <p:cNvSpPr txBox="1"/>
          <p:nvPr/>
        </p:nvSpPr>
        <p:spPr>
          <a:xfrm>
            <a:off x="1005840" y="496519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endParaRPr/>
          </a:p>
        </p:txBody>
      </p:sp>
      <p:sp>
        <p:nvSpPr>
          <p:cNvPr id="222" name="Google Shape;222;p6"/>
          <p:cNvSpPr txBox="1"/>
          <p:nvPr/>
        </p:nvSpPr>
        <p:spPr>
          <a:xfrm>
            <a:off x="1554480" y="496519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Laufendes Monitoring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23" name="Google Shape;223;p6"/>
          <p:cNvSpPr txBox="1"/>
          <p:nvPr/>
        </p:nvSpPr>
        <p:spPr>
          <a:xfrm>
            <a:off x="1554480" y="5330952"/>
            <a:ext cx="960120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Richten Sie tägliche Darknet-Alarme in Ihrem Tenant (oder dem des Kunden) ein. Alarme, API und Dashboard als Managed Service – der Retainer, der auf den Teaser folgt.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24" name="Google Shape;224;p6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25" name="Google Shape;225;p6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06</a:t>
            </a:r>
            <a:endParaRPr/>
          </a:p>
        </p:txBody>
      </p:sp>
      <p:sp>
        <p:nvSpPr>
          <p:cNvPr id="226" name="Google Shape;226;p6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8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8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HINWEISE ZU PREISEN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1" name="Google Shape;271;p8"/>
          <p:cNvSpPr txBox="1"/>
          <p:nvPr/>
        </p:nvSpPr>
        <p:spPr>
          <a:xfrm>
            <a:off x="640080" y="804672"/>
            <a:ext cx="109728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Wo Sie aktuelle Zahlen finden</a:t>
            </a:r>
            <a:endParaRPr sz="2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2" name="Google Shape;272;p8"/>
          <p:cNvSpPr/>
          <p:nvPr/>
        </p:nvSpPr>
        <p:spPr>
          <a:xfrm>
            <a:off x="640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8"/>
          <p:cNvSpPr txBox="1"/>
          <p:nvPr/>
        </p:nvSpPr>
        <p:spPr>
          <a:xfrm>
            <a:off x="960120" y="22219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MSSP-Lizenzen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4" name="Google Shape;274;p8"/>
          <p:cNvSpPr txBox="1"/>
          <p:nvPr/>
        </p:nvSpPr>
        <p:spPr>
          <a:xfrm>
            <a:off x="960120" y="2651760"/>
            <a:ext cx="4800600" cy="244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Im öffentlichen Rechner als „auf Anfrage“ ausgewiesen. </a:t>
            </a:r>
            <a:endParaRPr sz="1300" dirty="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5" name="Google Shape;275;p8"/>
          <p:cNvSpPr/>
          <p:nvPr/>
        </p:nvSpPr>
        <p:spPr>
          <a:xfrm>
            <a:off x="6355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8"/>
          <p:cNvSpPr txBox="1"/>
          <p:nvPr/>
        </p:nvSpPr>
        <p:spPr>
          <a:xfrm>
            <a:off x="6675120" y="22219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Endkunden-Liste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7" name="Google Shape;277;p8"/>
          <p:cNvSpPr txBox="1"/>
          <p:nvPr/>
        </p:nvSpPr>
        <p:spPr>
          <a:xfrm>
            <a:off x="6675120" y="26517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Starter / Advanced / Pro. Die Größe der Organisation (Small 1–100 / Medium 101–1.000 / Large 1.001+) bestimmt den Monatspreis. Währung: EUR, USD oder CHF.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8" name="Google Shape;278;p8"/>
          <p:cNvSpPr/>
          <p:nvPr/>
        </p:nvSpPr>
        <p:spPr>
          <a:xfrm>
            <a:off x="640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8"/>
          <p:cNvSpPr txBox="1"/>
          <p:nvPr/>
        </p:nvSpPr>
        <p:spPr>
          <a:xfrm>
            <a:off x="960120" y="42793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Vertragslaufzeit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0" name="Google Shape;280;p8"/>
          <p:cNvSpPr txBox="1"/>
          <p:nvPr/>
        </p:nvSpPr>
        <p:spPr>
          <a:xfrm>
            <a:off x="960120" y="47091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Öffentlicher Rechner: standardmäßig 6 Monate; 1 Jahr −5 %, 2 Jahre −10 %, 3 Jahre −15 %. Der Partnerrabatt beträgt 40 % auf die geltende Endkunden-Liste.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1" name="Google Shape;281;p8"/>
          <p:cNvSpPr/>
          <p:nvPr/>
        </p:nvSpPr>
        <p:spPr>
          <a:xfrm>
            <a:off x="6355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"/>
          <p:cNvSpPr txBox="1"/>
          <p:nvPr/>
        </p:nvSpPr>
        <p:spPr>
          <a:xfrm>
            <a:off x="6675120" y="42793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Mehr Kapazität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3" name="Google Shape;283;p8"/>
          <p:cNvSpPr txBox="1"/>
          <p:nvPr/>
        </p:nvSpPr>
        <p:spPr>
          <a:xfrm>
            <a:off x="6675120" y="4709160"/>
            <a:ext cx="4800600" cy="488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MSSP-Editionen enthalten stufenweise Erweiterungen (Seats, Assets, API, Berichte). Individuelle Pakete, falls Large nicht reicht.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4" name="Google Shape;284;p8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85" name="Google Shape;285;p8"/>
          <p:cNvSpPr txBox="1"/>
          <p:nvPr/>
        </p:nvSpPr>
        <p:spPr>
          <a:xfrm>
            <a:off x="11231575" y="6528816"/>
            <a:ext cx="5029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07</a:t>
            </a:r>
            <a:endParaRPr sz="900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6" name="Google Shape;286;p8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9" descr="hero_partne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9"/>
          <p:cNvSpPr/>
          <p:nvPr/>
        </p:nvSpPr>
        <p:spPr>
          <a:xfrm>
            <a:off x="0" y="1417320"/>
            <a:ext cx="12191695" cy="402336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9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9"/>
          <p:cNvSpPr txBox="1"/>
          <p:nvPr/>
        </p:nvSpPr>
        <p:spPr>
          <a:xfrm>
            <a:off x="640080" y="1783080"/>
            <a:ext cx="109728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3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Wir sind bereit, wenn Sie es sind.</a:t>
            </a:r>
            <a:endParaRPr sz="3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95" name="Google Shape;295;p9"/>
          <p:cNvSpPr txBox="1"/>
          <p:nvPr/>
        </p:nvSpPr>
        <p:spPr>
          <a:xfrm>
            <a:off x="640080" y="2651760"/>
            <a:ext cx="10515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6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Test-Tenant, White-Label-Beispielbericht oder 30-minütige Vorführung des MSSP-Dashboards.</a:t>
            </a:r>
            <a:endParaRPr sz="16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296" name="Google Shape;296;p9"/>
          <p:cNvCxnSpPr/>
          <p:nvPr/>
        </p:nvCxnSpPr>
        <p:spPr>
          <a:xfrm>
            <a:off x="640080" y="3383280"/>
            <a:ext cx="50292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297" name="Google Shape;297;p9"/>
          <p:cNvSpPr txBox="1"/>
          <p:nvPr/>
        </p:nvSpPr>
        <p:spPr>
          <a:xfrm>
            <a:off x="640080" y="3611880"/>
            <a:ext cx="73152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  <p:sp>
        <p:nvSpPr>
          <p:cNvPr id="298" name="Google Shape;298;p9"/>
          <p:cNvSpPr txBox="1"/>
          <p:nvPr/>
        </p:nvSpPr>
        <p:spPr>
          <a:xfrm>
            <a:off x="640080" y="4023360"/>
            <a:ext cx="914400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MSSP-Lizenzen    pricing.darknetsearch.com/?seg=mssp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Endkunden-Pläne    pricing.darknetsearch.com/?seg=end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Schweiz  ·  Support-Antwort am selben Tag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714</Words>
  <Application>Microsoft Office PowerPoint</Application>
  <PresentationFormat>Breitbild</PresentationFormat>
  <Paragraphs>120</Paragraphs>
  <Slides>8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Quattrocento Sans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oliver muenchow</cp:lastModifiedBy>
  <cp:revision>3</cp:revision>
  <dcterms:created xsi:type="dcterms:W3CDTF">2013-01-27T09:14:16Z</dcterms:created>
  <dcterms:modified xsi:type="dcterms:W3CDTF">2026-11-07T23:17:16Z</dcterms:modified>
</cp:coreProperties>
</file>