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‹Nr.›</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11/8/2026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‹Nr.›</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pic>
        <p:nvPicPr>
          <p:cNvPr id="2" name="Picture 1" descr="hero_cover.png"/>
          <p:cNvPicPr>
            <a:picLocks noChangeAspect="1"/>
          </p:cNvPicPr>
          <p:nvPr/>
        </p:nvPicPr>
        <p:blipFill>
          <a:blip r:embed="rId2"/>
          <a:stretch>
            <a:fillRect/>
          </a:stretch>
        </p:blipFill>
        <p:spPr>
          <a:xfrm>
            <a:off x="0" y="0"/>
            <a:ext cx="12191695" cy="6858000"/>
          </a:xfrm>
          <a:prstGeom prst="rect">
            <a:avLst/>
          </a:prstGeom>
        </p:spPr>
      </p:pic>
      <p:sp>
        <p:nvSpPr>
          <p:cNvPr id="3" name="Rectangle 2"/>
          <p:cNvSpPr/>
          <p:nvPr/>
        </p:nvSpPr>
        <p:spPr>
          <a:xfrm>
            <a:off x="0" y="0"/>
            <a:ext cx="6720840" cy="6858000"/>
          </a:xfrm>
          <a:prstGeom prst="rect">
            <a:avLst/>
          </a:prstGeom>
          <a:solidFill>
            <a:srgbClr val="0B0B0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ounded Rectangle 4"/>
          <p:cNvSpPr/>
          <p:nvPr/>
        </p:nvSpPr>
        <p:spPr>
          <a:xfrm>
            <a:off x="640080" y="640080"/>
            <a:ext cx="3822192" cy="347472"/>
          </a:xfrm>
          <a:prstGeom prst="roundRect">
            <a:avLst>
              <a:gd name="adj" fmla="val 50000"/>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fr-FR" sz="1150" b="1">
                <a:solidFill>
                  <a:srgbClr val="0B0B0F"/>
                </a:solidFill>
                <a:latin typeface="Segoe UI" panose="020B0502040204020203" pitchFamily="34" charset="0"/>
              </a:rPr>
              <a:t>THREAT INTELLIGENCE SUR LE DARK WEB</a:t>
            </a:r>
            <a:endParaRPr sz="1150" b="1">
              <a:solidFill>
                <a:srgbClr val="0B0B0F"/>
              </a:solidFill>
              <a:latin typeface="Segoe UI" panose="020B0502040204020203" pitchFamily="34" charset="0"/>
            </a:endParaRPr>
          </a:p>
        </p:txBody>
      </p:sp>
      <p:sp>
        <p:nvSpPr>
          <p:cNvPr id="6" name="TextBox 5"/>
          <p:cNvSpPr txBox="1"/>
          <p:nvPr/>
        </p:nvSpPr>
        <p:spPr>
          <a:xfrm>
            <a:off x="640080" y="1691640"/>
            <a:ext cx="5852160" cy="2011680"/>
          </a:xfrm>
          <a:prstGeom prst="rect">
            <a:avLst/>
          </a:prstGeom>
          <a:noFill/>
        </p:spPr>
        <p:txBody>
          <a:bodyPr wrap="square" lIns="0" tIns="0" rIns="0" bIns="0" anchor="t">
            <a:spAutoFit/>
          </a:bodyPr>
          <a:lstStyle/>
          <a:p>
            <a:pPr algn="l">
              <a:lnSpc>
                <a:spcPct val="100000"/>
              </a:lnSpc>
            </a:pPr>
            <a:r>
              <a:rPr sz="5400" b="1" i="0">
                <a:solidFill>
                  <a:srgbClr val="FFFFFF"/>
                </a:solidFill>
                <a:latin typeface="Segoe UI Semibold"/>
              </a:rPr>
              <a:t>DarknetSearch</a:t>
            </a:r>
          </a:p>
        </p:txBody>
      </p:sp>
      <p:sp>
        <p:nvSpPr>
          <p:cNvPr id="7" name="TextBox 6"/>
          <p:cNvSpPr txBox="1"/>
          <p:nvPr/>
        </p:nvSpPr>
        <p:spPr>
          <a:xfrm>
            <a:off x="640080" y="2606040"/>
            <a:ext cx="5669280" cy="822960"/>
          </a:xfrm>
          <a:prstGeom prst="rect">
            <a:avLst/>
          </a:prstGeom>
          <a:noFill/>
        </p:spPr>
        <p:txBody>
          <a:bodyPr wrap="square" lIns="0" tIns="0" rIns="0" bIns="0" anchor="t">
            <a:spAutoFit/>
          </a:bodyPr>
          <a:lstStyle/>
          <a:p>
            <a:pPr algn="l">
              <a:lnSpc>
                <a:spcPct val="100000"/>
              </a:lnSpc>
            </a:pPr>
            <a:r>
              <a:rPr sz="2200" b="1" i="0">
                <a:solidFill>
                  <a:srgbClr val="FFC72C"/>
                </a:solidFill>
                <a:latin typeface="Segoe UI Semibold"/>
              </a:rPr>
              <a:t>by Kaduu AG</a:t>
            </a:r>
          </a:p>
        </p:txBody>
      </p:sp>
      <p:sp>
        <p:nvSpPr>
          <p:cNvPr id="8" name="TextBox 7"/>
          <p:cNvSpPr txBox="1"/>
          <p:nvPr/>
        </p:nvSpPr>
        <p:spPr>
          <a:xfrm>
            <a:off x="640080" y="3246120"/>
            <a:ext cx="5486400" cy="1168846"/>
          </a:xfrm>
          <a:prstGeom prst="rect">
            <a:avLst/>
          </a:prstGeom>
          <a:noFill/>
        </p:spPr>
        <p:txBody>
          <a:bodyPr wrap="square" lIns="0" tIns="0" rIns="0" bIns="0" anchor="t">
            <a:spAutoFit/>
          </a:bodyPr>
          <a:lstStyle/>
          <a:p>
            <a:pPr algn="l">
              <a:lnSpc>
                <a:spcPct val="130000"/>
              </a:lnSpc>
            </a:pPr>
            <a:r>
              <a:rPr lang="fr-FR" sz="1500">
                <a:solidFill>
                  <a:srgbClr val="B7BAC3"/>
                </a:solidFill>
                <a:latin typeface="Segoe UI" panose="020B0502040204020203" pitchFamily="34" charset="0"/>
              </a:rPr>
              <a:t>Surveillance continue du dark web, du deep web et du web ouvert pour détecter</a:t>
            </a:r>
            <a:endParaRPr sz="1500">
              <a:solidFill>
                <a:srgbClr val="B7BAC3"/>
              </a:solidFill>
              <a:latin typeface="Segoe UI" panose="020B0502040204020203" pitchFamily="34" charset="0"/>
            </a:endParaRPr>
          </a:p>
          <a:p>
            <a:pPr algn="l">
              <a:lnSpc>
                <a:spcPct val="130000"/>
              </a:lnSpc>
            </a:pPr>
            <a:r>
              <a:rPr lang="fr-FR" sz="1500">
                <a:solidFill>
                  <a:srgbClr val="B7BAC3"/>
                </a:solidFill>
                <a:latin typeface="Segoe UI" panose="020B0502040204020203" pitchFamily="34" charset="0"/>
              </a:rPr>
              <a:t>fuites, actifs exposés et usurpations avant que les attaquants ne les exploitent.</a:t>
            </a:r>
            <a:endParaRPr sz="1500">
              <a:solidFill>
                <a:srgbClr val="B7BAC3"/>
              </a:solidFill>
              <a:latin typeface="Segoe UI" panose="020B0502040204020203" pitchFamily="34" charset="0"/>
            </a:endParaRPr>
          </a:p>
        </p:txBody>
      </p:sp>
      <p:cxnSp>
        <p:nvCxnSpPr>
          <p:cNvPr id="9" name="Connector 8"/>
          <p:cNvCxnSpPr/>
          <p:nvPr/>
        </p:nvCxnSpPr>
        <p:spPr>
          <a:xfrm>
            <a:off x="640080" y="4617720"/>
            <a:ext cx="4206240" cy="0"/>
          </a:xfrm>
          <a:prstGeom prst="line">
            <a:avLst/>
          </a:prstGeom>
          <a:ln w="12700">
            <a:solidFill>
              <a:srgbClr val="2A2C34"/>
            </a:solidFill>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640080" y="4800600"/>
            <a:ext cx="5486400" cy="176972"/>
          </a:xfrm>
          <a:prstGeom prst="rect">
            <a:avLst/>
          </a:prstGeom>
          <a:noFill/>
        </p:spPr>
        <p:txBody>
          <a:bodyPr wrap="square" lIns="0" tIns="0" rIns="0" bIns="0" anchor="t">
            <a:spAutoFit/>
          </a:bodyPr>
          <a:lstStyle/>
          <a:p>
            <a:pPr algn="l">
              <a:lnSpc>
                <a:spcPct val="100000"/>
              </a:lnSpc>
            </a:pPr>
            <a:r>
              <a:rPr lang="fr-FR" sz="1150" b="1" spc="180">
                <a:solidFill>
                  <a:srgbClr val="6E727E"/>
                </a:solidFill>
                <a:latin typeface="Segoe UI" panose="020B0502040204020203" pitchFamily="34" charset="0"/>
              </a:rPr>
              <a:t>PRÉSENTATION CLIENT  ·  DÉMONSTRATION DU PRODUIT</a:t>
            </a:r>
            <a:endParaRPr sz="1150" b="1" spc="180">
              <a:solidFill>
                <a:srgbClr val="6E727E"/>
              </a:solidFill>
              <a:latin typeface="Segoe UI" panose="020B0502040204020203" pitchFamily="34" charset="0"/>
            </a:endParaRPr>
          </a:p>
        </p:txBody>
      </p:sp>
      <p:sp>
        <p:nvSpPr>
          <p:cNvPr id="11" name="TextBox 10"/>
          <p:cNvSpPr txBox="1"/>
          <p:nvPr/>
        </p:nvSpPr>
        <p:spPr>
          <a:xfrm>
            <a:off x="640080" y="6263640"/>
            <a:ext cx="4572000" cy="365760"/>
          </a:xfrm>
          <a:prstGeom prst="rect">
            <a:avLst/>
          </a:prstGeom>
          <a:noFill/>
        </p:spPr>
        <p:txBody>
          <a:bodyPr wrap="square" lIns="0" tIns="0" rIns="0" bIns="0" anchor="t">
            <a:spAutoFit/>
          </a:bodyPr>
          <a:lstStyle/>
          <a:p>
            <a:pPr algn="l">
              <a:lnSpc>
                <a:spcPct val="100000"/>
              </a:lnSpc>
            </a:pPr>
            <a:r>
              <a:rPr sz="1200" b="0" i="0">
                <a:solidFill>
                  <a:srgbClr val="6E727E"/>
                </a:solidFill>
                <a:latin typeface="Segoe UI"/>
              </a:rPr>
              <a:t>darknetsearch.com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PROGRAMME</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9601200" cy="492443"/>
          </a:xfrm>
          <a:prstGeom prst="rect">
            <a:avLst/>
          </a:prstGeom>
          <a:noFill/>
        </p:spPr>
        <p:txBody>
          <a:bodyPr wrap="square" lIns="0" tIns="0" rIns="0" bIns="0" anchor="t">
            <a:spAutoFit/>
          </a:bodyPr>
          <a:lstStyle/>
          <a:p>
            <a:pPr algn="l">
              <a:lnSpc>
                <a:spcPct val="100000"/>
              </a:lnSpc>
            </a:pPr>
            <a:r>
              <a:rPr lang="en-US" sz="3200" b="1">
                <a:solidFill>
                  <a:srgbClr val="FFFFFF"/>
                </a:solidFill>
                <a:latin typeface="Segoe UI Semibold" panose="020B0702040204020203" pitchFamily="34" charset="0"/>
              </a:rPr>
              <a:t>Ce que nous verrons</a:t>
            </a:r>
            <a:endParaRPr sz="3200" b="1">
              <a:solidFill>
                <a:srgbClr val="FFFFFF"/>
              </a:solidFill>
              <a:latin typeface="Segoe UI Semibold" panose="020B0702040204020203" pitchFamily="34" charset="0"/>
            </a:endParaRPr>
          </a:p>
        </p:txBody>
      </p:sp>
      <p:sp>
        <p:nvSpPr>
          <p:cNvPr id="5" name="Oval 4"/>
          <p:cNvSpPr/>
          <p:nvPr/>
        </p:nvSpPr>
        <p:spPr>
          <a:xfrm>
            <a:off x="640080" y="1965960"/>
            <a:ext cx="457200" cy="457200"/>
          </a:xfrm>
          <a:prstGeom prst="ellipse">
            <a:avLst/>
          </a:prstGeom>
          <a:solidFill>
            <a:srgbClr val="1D1F26"/>
          </a:solidFill>
          <a:ln w="9525">
            <a:solidFill>
              <a:srgbClr val="FFC72C"/>
            </a:solid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sz="1600" b="1">
                <a:solidFill>
                  <a:srgbClr val="FFC72C"/>
                </a:solidFill>
                <a:latin typeface="Segoe UI Semibold"/>
              </a:rPr>
              <a:t>1</a:t>
            </a:r>
          </a:p>
        </p:txBody>
      </p:sp>
      <p:sp>
        <p:nvSpPr>
          <p:cNvPr id="6" name="TextBox 5"/>
          <p:cNvSpPr txBox="1"/>
          <p:nvPr/>
        </p:nvSpPr>
        <p:spPr>
          <a:xfrm>
            <a:off x="1280160" y="1947672"/>
            <a:ext cx="4846320" cy="276999"/>
          </a:xfrm>
          <a:prstGeom prst="rect">
            <a:avLst/>
          </a:prstGeom>
          <a:noFill/>
        </p:spPr>
        <p:txBody>
          <a:bodyPr wrap="square" lIns="0" tIns="0" rIns="0" bIns="0" anchor="t">
            <a:spAutoFit/>
          </a:bodyPr>
          <a:lstStyle/>
          <a:p>
            <a:pPr algn="l">
              <a:lnSpc>
                <a:spcPct val="100000"/>
              </a:lnSpc>
            </a:pPr>
            <a:r>
              <a:rPr lang="en-US" b="1">
                <a:solidFill>
                  <a:srgbClr val="FFFFFF"/>
                </a:solidFill>
                <a:latin typeface="Segoe UI Semibold" panose="020B0702040204020203" pitchFamily="34" charset="0"/>
              </a:rPr>
              <a:t>Le défi</a:t>
            </a:r>
            <a:endParaRPr b="1">
              <a:solidFill>
                <a:srgbClr val="FFFFFF"/>
              </a:solidFill>
              <a:latin typeface="Segoe UI Semibold" panose="020B0702040204020203" pitchFamily="34" charset="0"/>
            </a:endParaRPr>
          </a:p>
        </p:txBody>
      </p:sp>
      <p:sp>
        <p:nvSpPr>
          <p:cNvPr id="7" name="TextBox 6"/>
          <p:cNvSpPr txBox="1"/>
          <p:nvPr/>
        </p:nvSpPr>
        <p:spPr>
          <a:xfrm>
            <a:off x="1280160" y="2377440"/>
            <a:ext cx="4846320" cy="440249"/>
          </a:xfrm>
          <a:prstGeom prst="rect">
            <a:avLst/>
          </a:prstGeom>
          <a:noFill/>
        </p:spPr>
        <p:txBody>
          <a:bodyPr wrap="square" lIns="0" tIns="0" rIns="0" bIns="0" anchor="t">
            <a:spAutoFit/>
          </a:bodyPr>
          <a:lstStyle/>
          <a:p>
            <a:pPr algn="l">
              <a:lnSpc>
                <a:spcPct val="120000"/>
              </a:lnSpc>
            </a:pPr>
            <a:r>
              <a:rPr lang="fr-FR" sz="1250">
                <a:solidFill>
                  <a:srgbClr val="B7BAC3"/>
                </a:solidFill>
                <a:latin typeface="Segoe UI" panose="020B0502040204020203" pitchFamily="34" charset="0"/>
              </a:rPr>
              <a:t>Pourquoi l’exposition sur le dark web est un risque croissant pour toute organisation</a:t>
            </a:r>
            <a:endParaRPr sz="1250">
              <a:solidFill>
                <a:srgbClr val="B7BAC3"/>
              </a:solidFill>
              <a:latin typeface="Segoe UI" panose="020B0502040204020203" pitchFamily="34" charset="0"/>
            </a:endParaRPr>
          </a:p>
        </p:txBody>
      </p:sp>
      <p:sp>
        <p:nvSpPr>
          <p:cNvPr id="8" name="Oval 7"/>
          <p:cNvSpPr/>
          <p:nvPr/>
        </p:nvSpPr>
        <p:spPr>
          <a:xfrm>
            <a:off x="640080" y="3383280"/>
            <a:ext cx="457200" cy="457200"/>
          </a:xfrm>
          <a:prstGeom prst="ellipse">
            <a:avLst/>
          </a:prstGeom>
          <a:solidFill>
            <a:srgbClr val="1D1F26"/>
          </a:solidFill>
          <a:ln w="9525">
            <a:solidFill>
              <a:srgbClr val="FFC72C"/>
            </a:solid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sz="1600" b="1">
                <a:solidFill>
                  <a:srgbClr val="FFC72C"/>
                </a:solidFill>
                <a:latin typeface="Segoe UI Semibold"/>
              </a:rPr>
              <a:t>2</a:t>
            </a:r>
          </a:p>
        </p:txBody>
      </p:sp>
      <p:sp>
        <p:nvSpPr>
          <p:cNvPr id="9" name="TextBox 8"/>
          <p:cNvSpPr txBox="1"/>
          <p:nvPr/>
        </p:nvSpPr>
        <p:spPr>
          <a:xfrm>
            <a:off x="1280160" y="3364992"/>
            <a:ext cx="4846320" cy="276999"/>
          </a:xfrm>
          <a:prstGeom prst="rect">
            <a:avLst/>
          </a:prstGeom>
          <a:noFill/>
        </p:spPr>
        <p:txBody>
          <a:bodyPr wrap="square" lIns="0" tIns="0" rIns="0" bIns="0" anchor="t">
            <a:spAutoFit/>
          </a:bodyPr>
          <a:lstStyle/>
          <a:p>
            <a:pPr algn="l">
              <a:lnSpc>
                <a:spcPct val="100000"/>
              </a:lnSpc>
            </a:pPr>
            <a:r>
              <a:rPr lang="en-US" b="1">
                <a:solidFill>
                  <a:srgbClr val="FFFFFF"/>
                </a:solidFill>
                <a:latin typeface="Segoe UI Semibold" panose="020B0702040204020203" pitchFamily="34" charset="0"/>
              </a:rPr>
              <a:t>Aperçu de la plateforme</a:t>
            </a:r>
            <a:endParaRPr b="1">
              <a:solidFill>
                <a:srgbClr val="FFFFFF"/>
              </a:solidFill>
              <a:latin typeface="Segoe UI Semibold" panose="020B0702040204020203" pitchFamily="34" charset="0"/>
            </a:endParaRPr>
          </a:p>
        </p:txBody>
      </p:sp>
      <p:sp>
        <p:nvSpPr>
          <p:cNvPr id="10" name="TextBox 9"/>
          <p:cNvSpPr txBox="1"/>
          <p:nvPr/>
        </p:nvSpPr>
        <p:spPr>
          <a:xfrm>
            <a:off x="1280160" y="3794760"/>
            <a:ext cx="4846320" cy="209416"/>
          </a:xfrm>
          <a:prstGeom prst="rect">
            <a:avLst/>
          </a:prstGeom>
          <a:noFill/>
        </p:spPr>
        <p:txBody>
          <a:bodyPr wrap="square" lIns="0" tIns="0" rIns="0" bIns="0" anchor="t">
            <a:spAutoFit/>
          </a:bodyPr>
          <a:lstStyle/>
          <a:p>
            <a:pPr algn="l">
              <a:lnSpc>
                <a:spcPct val="120000"/>
              </a:lnSpc>
            </a:pPr>
            <a:r>
              <a:rPr lang="fr-FR" sz="1250">
                <a:solidFill>
                  <a:srgbClr val="B7BAC3"/>
                </a:solidFill>
                <a:latin typeface="Segoe UI" panose="020B0502040204020203" pitchFamily="34" charset="0"/>
              </a:rPr>
              <a:t>Un tableau de bord pour une visibilité continue sur les menaces</a:t>
            </a:r>
            <a:endParaRPr sz="1250">
              <a:solidFill>
                <a:srgbClr val="B7BAC3"/>
              </a:solidFill>
              <a:latin typeface="Segoe UI" panose="020B0502040204020203" pitchFamily="34" charset="0"/>
            </a:endParaRPr>
          </a:p>
        </p:txBody>
      </p:sp>
      <p:sp>
        <p:nvSpPr>
          <p:cNvPr id="11" name="Oval 10"/>
          <p:cNvSpPr/>
          <p:nvPr/>
        </p:nvSpPr>
        <p:spPr>
          <a:xfrm>
            <a:off x="640080" y="4800600"/>
            <a:ext cx="457200" cy="457200"/>
          </a:xfrm>
          <a:prstGeom prst="ellipse">
            <a:avLst/>
          </a:prstGeom>
          <a:solidFill>
            <a:srgbClr val="1D1F26"/>
          </a:solidFill>
          <a:ln w="9525">
            <a:solidFill>
              <a:srgbClr val="FFC72C"/>
            </a:solid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sz="1600" b="1">
                <a:solidFill>
                  <a:srgbClr val="FFC72C"/>
                </a:solidFill>
                <a:latin typeface="Segoe UI Semibold"/>
              </a:rPr>
              <a:t>3</a:t>
            </a:r>
          </a:p>
        </p:txBody>
      </p:sp>
      <p:sp>
        <p:nvSpPr>
          <p:cNvPr id="12" name="TextBox 11"/>
          <p:cNvSpPr txBox="1"/>
          <p:nvPr/>
        </p:nvSpPr>
        <p:spPr>
          <a:xfrm>
            <a:off x="1280160" y="4782312"/>
            <a:ext cx="4846320" cy="276999"/>
          </a:xfrm>
          <a:prstGeom prst="rect">
            <a:avLst/>
          </a:prstGeom>
          <a:noFill/>
        </p:spPr>
        <p:txBody>
          <a:bodyPr wrap="square" lIns="0" tIns="0" rIns="0" bIns="0" anchor="t">
            <a:spAutoFit/>
          </a:bodyPr>
          <a:lstStyle/>
          <a:p>
            <a:pPr algn="l">
              <a:lnSpc>
                <a:spcPct val="100000"/>
              </a:lnSpc>
            </a:pPr>
            <a:r>
              <a:rPr lang="en-US" b="1">
                <a:solidFill>
                  <a:srgbClr val="FFFFFF"/>
                </a:solidFill>
                <a:latin typeface="Segoe UI Semibold" panose="020B0702040204020203" pitchFamily="34" charset="0"/>
              </a:rPr>
              <a:t>Fonctionnalités clés</a:t>
            </a:r>
            <a:endParaRPr b="1">
              <a:solidFill>
                <a:srgbClr val="FFFFFF"/>
              </a:solidFill>
              <a:latin typeface="Segoe UI Semibold" panose="020B0702040204020203" pitchFamily="34" charset="0"/>
            </a:endParaRPr>
          </a:p>
        </p:txBody>
      </p:sp>
      <p:sp>
        <p:nvSpPr>
          <p:cNvPr id="13" name="TextBox 12"/>
          <p:cNvSpPr txBox="1"/>
          <p:nvPr/>
        </p:nvSpPr>
        <p:spPr>
          <a:xfrm>
            <a:off x="1280160" y="5212080"/>
            <a:ext cx="4846320" cy="440249"/>
          </a:xfrm>
          <a:prstGeom prst="rect">
            <a:avLst/>
          </a:prstGeom>
          <a:noFill/>
        </p:spPr>
        <p:txBody>
          <a:bodyPr wrap="square" lIns="0" tIns="0" rIns="0" bIns="0" anchor="t">
            <a:spAutoFit/>
          </a:bodyPr>
          <a:lstStyle/>
          <a:p>
            <a:pPr algn="l">
              <a:lnSpc>
                <a:spcPct val="120000"/>
              </a:lnSpc>
            </a:pPr>
            <a:r>
              <a:rPr lang="fr-FR" sz="1250">
                <a:solidFill>
                  <a:srgbClr val="B7BAC3"/>
                </a:solidFill>
                <a:latin typeface="Segoe UI" panose="020B0502040204020203" pitchFamily="34" charset="0"/>
              </a:rPr>
              <a:t>Recherche, exposition des identifiants, discussions du darknet, surface d’attaque, protection de la marque</a:t>
            </a:r>
            <a:endParaRPr sz="1250">
              <a:solidFill>
                <a:srgbClr val="B7BAC3"/>
              </a:solidFill>
              <a:latin typeface="Segoe UI" panose="020B0502040204020203" pitchFamily="34" charset="0"/>
            </a:endParaRPr>
          </a:p>
        </p:txBody>
      </p:sp>
      <p:sp>
        <p:nvSpPr>
          <p:cNvPr id="14" name="Oval 13"/>
          <p:cNvSpPr/>
          <p:nvPr/>
        </p:nvSpPr>
        <p:spPr>
          <a:xfrm>
            <a:off x="6355080" y="1965960"/>
            <a:ext cx="457200" cy="457200"/>
          </a:xfrm>
          <a:prstGeom prst="ellipse">
            <a:avLst/>
          </a:prstGeom>
          <a:solidFill>
            <a:srgbClr val="1D1F26"/>
          </a:solidFill>
          <a:ln w="9525">
            <a:solidFill>
              <a:srgbClr val="FFC72C"/>
            </a:solid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sz="1600" b="1">
                <a:solidFill>
                  <a:srgbClr val="FFC72C"/>
                </a:solidFill>
                <a:latin typeface="Segoe UI Semibold"/>
              </a:rPr>
              <a:t>4</a:t>
            </a:r>
          </a:p>
        </p:txBody>
      </p:sp>
      <p:sp>
        <p:nvSpPr>
          <p:cNvPr id="15" name="TextBox 14"/>
          <p:cNvSpPr txBox="1"/>
          <p:nvPr/>
        </p:nvSpPr>
        <p:spPr>
          <a:xfrm>
            <a:off x="6995160" y="1947672"/>
            <a:ext cx="4846320" cy="276999"/>
          </a:xfrm>
          <a:prstGeom prst="rect">
            <a:avLst/>
          </a:prstGeom>
          <a:noFill/>
        </p:spPr>
        <p:txBody>
          <a:bodyPr wrap="square" lIns="0" tIns="0" rIns="0" bIns="0" anchor="t">
            <a:spAutoFit/>
          </a:bodyPr>
          <a:lstStyle/>
          <a:p>
            <a:pPr algn="l">
              <a:lnSpc>
                <a:spcPct val="100000"/>
              </a:lnSpc>
            </a:pPr>
            <a:r>
              <a:rPr lang="en-US" b="1">
                <a:solidFill>
                  <a:srgbClr val="FFFFFF"/>
                </a:solidFill>
                <a:latin typeface="Segoe UI Semibold" panose="020B0702040204020203" pitchFamily="34" charset="0"/>
              </a:rPr>
              <a:t>Alertes et rapports</a:t>
            </a:r>
            <a:endParaRPr b="1">
              <a:solidFill>
                <a:srgbClr val="FFFFFF"/>
              </a:solidFill>
              <a:latin typeface="Segoe UI Semibold" panose="020B0702040204020203" pitchFamily="34" charset="0"/>
            </a:endParaRPr>
          </a:p>
        </p:txBody>
      </p:sp>
      <p:sp>
        <p:nvSpPr>
          <p:cNvPr id="16" name="TextBox 15"/>
          <p:cNvSpPr txBox="1"/>
          <p:nvPr/>
        </p:nvSpPr>
        <p:spPr>
          <a:xfrm>
            <a:off x="6995160" y="2377440"/>
            <a:ext cx="4846320" cy="209416"/>
          </a:xfrm>
          <a:prstGeom prst="rect">
            <a:avLst/>
          </a:prstGeom>
          <a:noFill/>
        </p:spPr>
        <p:txBody>
          <a:bodyPr wrap="square" lIns="0" tIns="0" rIns="0" bIns="0" anchor="t">
            <a:spAutoFit/>
          </a:bodyPr>
          <a:lstStyle/>
          <a:p>
            <a:pPr algn="l">
              <a:lnSpc>
                <a:spcPct val="120000"/>
              </a:lnSpc>
            </a:pPr>
            <a:r>
              <a:rPr lang="fr-FR" sz="1250">
                <a:solidFill>
                  <a:srgbClr val="B7BAC3"/>
                </a:solidFill>
                <a:latin typeface="Segoe UI" panose="020B0502040204020203" pitchFamily="34" charset="0"/>
              </a:rPr>
              <a:t>Surveillance automatisée, incidents et rapports de direction</a:t>
            </a:r>
            <a:endParaRPr sz="1250">
              <a:solidFill>
                <a:srgbClr val="B7BAC3"/>
              </a:solidFill>
              <a:latin typeface="Segoe UI" panose="020B0502040204020203" pitchFamily="34" charset="0"/>
            </a:endParaRPr>
          </a:p>
        </p:txBody>
      </p:sp>
      <p:sp>
        <p:nvSpPr>
          <p:cNvPr id="17" name="Oval 16"/>
          <p:cNvSpPr/>
          <p:nvPr/>
        </p:nvSpPr>
        <p:spPr>
          <a:xfrm>
            <a:off x="6355080" y="3383280"/>
            <a:ext cx="457200" cy="457200"/>
          </a:xfrm>
          <a:prstGeom prst="ellipse">
            <a:avLst/>
          </a:prstGeom>
          <a:solidFill>
            <a:srgbClr val="1D1F26"/>
          </a:solidFill>
          <a:ln w="9525">
            <a:solidFill>
              <a:srgbClr val="FFC72C"/>
            </a:solid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sz="1600" b="1">
                <a:solidFill>
                  <a:srgbClr val="FFC72C"/>
                </a:solidFill>
                <a:latin typeface="Segoe UI Semibold"/>
              </a:rPr>
              <a:t>5</a:t>
            </a:r>
          </a:p>
        </p:txBody>
      </p:sp>
      <p:sp>
        <p:nvSpPr>
          <p:cNvPr id="18" name="TextBox 17"/>
          <p:cNvSpPr txBox="1"/>
          <p:nvPr/>
        </p:nvSpPr>
        <p:spPr>
          <a:xfrm>
            <a:off x="6995160" y="3364992"/>
            <a:ext cx="4846320" cy="276999"/>
          </a:xfrm>
          <a:prstGeom prst="rect">
            <a:avLst/>
          </a:prstGeom>
          <a:noFill/>
        </p:spPr>
        <p:txBody>
          <a:bodyPr wrap="square" lIns="0" tIns="0" rIns="0" bIns="0" anchor="t">
            <a:spAutoFit/>
          </a:bodyPr>
          <a:lstStyle/>
          <a:p>
            <a:pPr algn="l">
              <a:lnSpc>
                <a:spcPct val="100000"/>
              </a:lnSpc>
            </a:pPr>
            <a:r>
              <a:rPr lang="en-US" b="1">
                <a:solidFill>
                  <a:srgbClr val="FFFFFF"/>
                </a:solidFill>
                <a:latin typeface="Segoe UI Semibold" panose="020B0702040204020203" pitchFamily="34" charset="0"/>
              </a:rPr>
              <a:t>Conçu pour votre équipe</a:t>
            </a:r>
            <a:endParaRPr b="1">
              <a:solidFill>
                <a:srgbClr val="FFFFFF"/>
              </a:solidFill>
              <a:latin typeface="Segoe UI Semibold" panose="020B0702040204020203" pitchFamily="34" charset="0"/>
            </a:endParaRPr>
          </a:p>
        </p:txBody>
      </p:sp>
      <p:sp>
        <p:nvSpPr>
          <p:cNvPr id="19" name="TextBox 18"/>
          <p:cNvSpPr txBox="1"/>
          <p:nvPr/>
        </p:nvSpPr>
        <p:spPr>
          <a:xfrm>
            <a:off x="6995160" y="3794760"/>
            <a:ext cx="4846320" cy="209416"/>
          </a:xfrm>
          <a:prstGeom prst="rect">
            <a:avLst/>
          </a:prstGeom>
          <a:noFill/>
        </p:spPr>
        <p:txBody>
          <a:bodyPr wrap="square" lIns="0" tIns="0" rIns="0" bIns="0" anchor="t">
            <a:spAutoFit/>
          </a:bodyPr>
          <a:lstStyle/>
          <a:p>
            <a:pPr algn="l">
              <a:lnSpc>
                <a:spcPct val="120000"/>
              </a:lnSpc>
            </a:pPr>
            <a:r>
              <a:rPr lang="fr-FR" sz="1250">
                <a:solidFill>
                  <a:srgbClr val="B7BAC3"/>
                </a:solidFill>
                <a:latin typeface="Segoe UI" panose="020B0502040204020203" pitchFamily="34" charset="0"/>
              </a:rPr>
              <a:t>Cas d’usage pour RSSI, analystes threat intelligence, SOC et MSSP</a:t>
            </a:r>
            <a:endParaRPr sz="1250">
              <a:solidFill>
                <a:srgbClr val="B7BAC3"/>
              </a:solidFill>
              <a:latin typeface="Segoe UI" panose="020B0502040204020203" pitchFamily="34" charset="0"/>
            </a:endParaRPr>
          </a:p>
        </p:txBody>
      </p:sp>
      <p:sp>
        <p:nvSpPr>
          <p:cNvPr id="20" name="Oval 19"/>
          <p:cNvSpPr/>
          <p:nvPr/>
        </p:nvSpPr>
        <p:spPr>
          <a:xfrm>
            <a:off x="6355080" y="4800600"/>
            <a:ext cx="457200" cy="457200"/>
          </a:xfrm>
          <a:prstGeom prst="ellipse">
            <a:avLst/>
          </a:prstGeom>
          <a:solidFill>
            <a:srgbClr val="1D1F26"/>
          </a:solidFill>
          <a:ln w="9525">
            <a:solidFill>
              <a:srgbClr val="FFC72C"/>
            </a:solid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r>
              <a:rPr sz="1600" b="1">
                <a:solidFill>
                  <a:srgbClr val="FFC72C"/>
                </a:solidFill>
                <a:latin typeface="Segoe UI Semibold"/>
              </a:rPr>
              <a:t>6</a:t>
            </a:r>
          </a:p>
        </p:txBody>
      </p:sp>
      <p:sp>
        <p:nvSpPr>
          <p:cNvPr id="21" name="TextBox 20"/>
          <p:cNvSpPr txBox="1"/>
          <p:nvPr/>
        </p:nvSpPr>
        <p:spPr>
          <a:xfrm>
            <a:off x="6995160" y="4782312"/>
            <a:ext cx="4846320" cy="276999"/>
          </a:xfrm>
          <a:prstGeom prst="rect">
            <a:avLst/>
          </a:prstGeom>
          <a:noFill/>
        </p:spPr>
        <p:txBody>
          <a:bodyPr wrap="square" lIns="0" tIns="0" rIns="0" bIns="0" anchor="t">
            <a:spAutoFit/>
          </a:bodyPr>
          <a:lstStyle/>
          <a:p>
            <a:pPr algn="l">
              <a:lnSpc>
                <a:spcPct val="100000"/>
              </a:lnSpc>
            </a:pPr>
            <a:r>
              <a:rPr lang="en-US" b="1">
                <a:solidFill>
                  <a:srgbClr val="FFFFFF"/>
                </a:solidFill>
                <a:latin typeface="Segoe UI Semibold" panose="020B0702040204020203" pitchFamily="34" charset="0"/>
              </a:rPr>
              <a:t>Pour démarrer</a:t>
            </a:r>
            <a:endParaRPr b="1">
              <a:solidFill>
                <a:srgbClr val="FFFFFF"/>
              </a:solidFill>
              <a:latin typeface="Segoe UI Semibold" panose="020B0702040204020203" pitchFamily="34" charset="0"/>
            </a:endParaRPr>
          </a:p>
        </p:txBody>
      </p:sp>
      <p:sp>
        <p:nvSpPr>
          <p:cNvPr id="22" name="TextBox 21"/>
          <p:cNvSpPr txBox="1"/>
          <p:nvPr/>
        </p:nvSpPr>
        <p:spPr>
          <a:xfrm>
            <a:off x="6995160" y="5212080"/>
            <a:ext cx="4846320" cy="209416"/>
          </a:xfrm>
          <a:prstGeom prst="rect">
            <a:avLst/>
          </a:prstGeom>
          <a:noFill/>
        </p:spPr>
        <p:txBody>
          <a:bodyPr wrap="square" lIns="0" tIns="0" rIns="0" bIns="0" anchor="t">
            <a:spAutoFit/>
          </a:bodyPr>
          <a:lstStyle/>
          <a:p>
            <a:pPr algn="l">
              <a:lnSpc>
                <a:spcPct val="120000"/>
              </a:lnSpc>
            </a:pPr>
            <a:r>
              <a:rPr lang="fr-FR" sz="1250">
                <a:solidFill>
                  <a:srgbClr val="B7BAC3"/>
                </a:solidFill>
                <a:latin typeface="Segoe UI" panose="020B0502040204020203" pitchFamily="34" charset="0"/>
              </a:rPr>
              <a:t>Essai gratuit, rapport sur le darknet et prochaines étapes</a:t>
            </a:r>
            <a:endParaRPr sz="1250">
              <a:solidFill>
                <a:srgbClr val="B7BAC3"/>
              </a:solidFill>
              <a:latin typeface="Segoe UI" panose="020B0502040204020203" pitchFamily="34" charset="0"/>
            </a:endParaRPr>
          </a:p>
        </p:txBody>
      </p:sp>
      <p:sp>
        <p:nvSpPr>
          <p:cNvPr id="23" name="TextBox 22"/>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24" name="TextBox 23"/>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02</a:t>
            </a:r>
          </a:p>
        </p:txBody>
      </p:sp>
      <p:sp>
        <p:nvSpPr>
          <p:cNvPr id="25" name="Oval 24"/>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LE DÉFI</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8229600" cy="923330"/>
          </a:xfrm>
          <a:prstGeom prst="rect">
            <a:avLst/>
          </a:prstGeom>
          <a:noFill/>
        </p:spPr>
        <p:txBody>
          <a:bodyPr wrap="square" lIns="0" tIns="0" rIns="0" bIns="0" anchor="t">
            <a:spAutoFit/>
          </a:bodyPr>
          <a:lstStyle/>
          <a:p>
            <a:pPr algn="l">
              <a:lnSpc>
                <a:spcPct val="100000"/>
              </a:lnSpc>
            </a:pPr>
            <a:r>
              <a:rPr lang="fr-FR" sz="3000" b="1">
                <a:solidFill>
                  <a:srgbClr val="FFFFFF"/>
                </a:solidFill>
                <a:latin typeface="Segoe UI Semibold" panose="020B0702040204020203" pitchFamily="34" charset="0"/>
              </a:rPr>
              <a:t>Vos données sont déjà échangées</a:t>
            </a:r>
            <a:endParaRPr sz="3000" b="1">
              <a:solidFill>
                <a:srgbClr val="FFFFFF"/>
              </a:solidFill>
              <a:latin typeface="Segoe UI Semibold" panose="020B0702040204020203" pitchFamily="34" charset="0"/>
            </a:endParaRPr>
          </a:p>
          <a:p>
            <a:pPr algn="l">
              <a:lnSpc>
                <a:spcPct val="100000"/>
              </a:lnSpc>
            </a:pPr>
            <a:r>
              <a:rPr lang="fr-FR" sz="3000" b="1">
                <a:solidFill>
                  <a:srgbClr val="FFFFFF"/>
                </a:solidFill>
                <a:latin typeface="Segoe UI Semibold" panose="020B0702040204020203" pitchFamily="34" charset="0"/>
              </a:rPr>
              <a:t>là où vous ne les voyez pas</a:t>
            </a:r>
            <a:endParaRPr sz="3000" b="1">
              <a:solidFill>
                <a:srgbClr val="FFFFFF"/>
              </a:solidFill>
              <a:latin typeface="Segoe UI Semibold" panose="020B0702040204020203" pitchFamily="34" charset="0"/>
            </a:endParaRPr>
          </a:p>
        </p:txBody>
      </p:sp>
      <p:sp>
        <p:nvSpPr>
          <p:cNvPr id="5" name="TextBox 4"/>
          <p:cNvSpPr txBox="1"/>
          <p:nvPr/>
        </p:nvSpPr>
        <p:spPr>
          <a:xfrm>
            <a:off x="640080" y="1965960"/>
            <a:ext cx="6766560" cy="839845"/>
          </a:xfrm>
          <a:prstGeom prst="rect">
            <a:avLst/>
          </a:prstGeom>
          <a:noFill/>
        </p:spPr>
        <p:txBody>
          <a:bodyPr wrap="square" lIns="0" tIns="0" rIns="0" bIns="0" anchor="t">
            <a:spAutoFit/>
          </a:bodyPr>
          <a:lstStyle/>
          <a:p>
            <a:pPr algn="l">
              <a:lnSpc>
                <a:spcPct val="130000"/>
              </a:lnSpc>
            </a:pPr>
            <a:r>
              <a:rPr lang="fr-FR" sz="1450">
                <a:solidFill>
                  <a:srgbClr val="B7BAC3"/>
                </a:solidFill>
                <a:latin typeface="Segoe UI" panose="020B0502040204020203" pitchFamily="34" charset="0"/>
              </a:rPr>
              <a:t>Identifiants volés, logs de malwares et domaines similaires circulent sur les places de marché du dark web, les canaux Telegram, les sites de paste et les forums criminels, bien avant d’apparaître dans un gros titre sur une fuite de données.</a:t>
            </a:r>
            <a:endParaRPr sz="1450">
              <a:solidFill>
                <a:srgbClr val="B7BAC3"/>
              </a:solidFill>
              <a:latin typeface="Segoe UI" panose="020B0502040204020203" pitchFamily="34" charset="0"/>
            </a:endParaRPr>
          </a:p>
        </p:txBody>
      </p:sp>
      <p:sp>
        <p:nvSpPr>
          <p:cNvPr id="6" name="Rounded Rectangle 5"/>
          <p:cNvSpPr/>
          <p:nvPr/>
        </p:nvSpPr>
        <p:spPr>
          <a:xfrm>
            <a:off x="640080" y="4160520"/>
            <a:ext cx="2606040" cy="1737360"/>
          </a:xfrm>
          <a:prstGeom prst="roundRect">
            <a:avLst>
              <a:gd name="adj" fmla="val 60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896112" y="4343400"/>
            <a:ext cx="2148840" cy="640080"/>
          </a:xfrm>
          <a:prstGeom prst="rect">
            <a:avLst/>
          </a:prstGeom>
          <a:noFill/>
        </p:spPr>
        <p:txBody>
          <a:bodyPr wrap="square" lIns="0" tIns="0" rIns="0" bIns="0" anchor="t">
            <a:spAutoFit/>
          </a:bodyPr>
          <a:lstStyle/>
          <a:p>
            <a:pPr algn="l">
              <a:lnSpc>
                <a:spcPct val="100000"/>
              </a:lnSpc>
            </a:pPr>
            <a:r>
              <a:rPr sz="3000" b="1" i="0">
                <a:solidFill>
                  <a:srgbClr val="FFC72C"/>
                </a:solidFill>
                <a:latin typeface="Segoe UI Semibold"/>
              </a:rPr>
              <a:t>24/7</a:t>
            </a:r>
          </a:p>
        </p:txBody>
      </p:sp>
      <p:sp>
        <p:nvSpPr>
          <p:cNvPr id="8" name="TextBox 7"/>
          <p:cNvSpPr txBox="1"/>
          <p:nvPr/>
        </p:nvSpPr>
        <p:spPr>
          <a:xfrm>
            <a:off x="896112" y="5330952"/>
            <a:ext cx="2148840" cy="568041"/>
          </a:xfrm>
          <a:prstGeom prst="rect">
            <a:avLst/>
          </a:prstGeom>
          <a:noFill/>
        </p:spPr>
        <p:txBody>
          <a:bodyPr wrap="square" lIns="0" tIns="0" rIns="0" bIns="0" anchor="t">
            <a:spAutoFit/>
          </a:bodyPr>
          <a:lstStyle/>
          <a:p>
            <a:pPr algn="l">
              <a:lnSpc>
                <a:spcPct val="105000"/>
              </a:lnSpc>
            </a:pPr>
            <a:r>
              <a:rPr lang="en-US" sz="1200">
                <a:solidFill>
                  <a:srgbClr val="B7BAC3"/>
                </a:solidFill>
                <a:latin typeface="Segoe UI" panose="020B0502040204020203" pitchFamily="34" charset="0"/>
              </a:rPr>
              <a:t>Surveillance continue de</a:t>
            </a:r>
            <a:endParaRPr sz="1200">
              <a:solidFill>
                <a:srgbClr val="B7BAC3"/>
              </a:solidFill>
              <a:latin typeface="Segoe UI" panose="020B0502040204020203" pitchFamily="34" charset="0"/>
            </a:endParaRPr>
          </a:p>
          <a:p>
            <a:pPr algn="l">
              <a:lnSpc>
                <a:spcPct val="105000"/>
              </a:lnSpc>
            </a:pPr>
            <a:r>
              <a:rPr lang="fr-FR" sz="1200">
                <a:solidFill>
                  <a:srgbClr val="B7BAC3"/>
                </a:solidFill>
                <a:latin typeface="Segoe UI" panose="020B0502040204020203" pitchFamily="34" charset="0"/>
              </a:rPr>
              <a:t>sources du dark web, du deep web et du web ouvert</a:t>
            </a:r>
            <a:endParaRPr sz="1200">
              <a:solidFill>
                <a:srgbClr val="B7BAC3"/>
              </a:solidFill>
              <a:latin typeface="Segoe UI" panose="020B0502040204020203" pitchFamily="34" charset="0"/>
            </a:endParaRPr>
          </a:p>
        </p:txBody>
      </p:sp>
      <p:sp>
        <p:nvSpPr>
          <p:cNvPr id="9" name="Rounded Rectangle 8"/>
          <p:cNvSpPr/>
          <p:nvPr/>
        </p:nvSpPr>
        <p:spPr>
          <a:xfrm>
            <a:off x="3474720" y="4160520"/>
            <a:ext cx="2606040" cy="1737360"/>
          </a:xfrm>
          <a:prstGeom prst="roundRect">
            <a:avLst>
              <a:gd name="adj" fmla="val 60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3730752" y="4343400"/>
            <a:ext cx="2148840" cy="461665"/>
          </a:xfrm>
          <a:prstGeom prst="rect">
            <a:avLst/>
          </a:prstGeom>
          <a:noFill/>
        </p:spPr>
        <p:txBody>
          <a:bodyPr wrap="square" lIns="0" tIns="0" rIns="0" bIns="0" anchor="t">
            <a:spAutoFit/>
          </a:bodyPr>
          <a:lstStyle/>
          <a:p>
            <a:pPr algn="l">
              <a:lnSpc>
                <a:spcPct val="100000"/>
              </a:lnSpc>
            </a:pPr>
            <a:r>
              <a:rPr lang="en-CH" sz="3000" b="1">
                <a:solidFill>
                  <a:srgbClr val="FFC72C"/>
                </a:solidFill>
                <a:latin typeface="Segoe UI Semibold" panose="020B0702040204020203" pitchFamily="34" charset="0"/>
              </a:rPr>
              <a:t>2 200+</a:t>
            </a:r>
            <a:endParaRPr sz="3000" b="1">
              <a:solidFill>
                <a:srgbClr val="FFC72C"/>
              </a:solidFill>
              <a:latin typeface="Segoe UI Semibold" panose="020B0702040204020203" pitchFamily="34" charset="0"/>
            </a:endParaRPr>
          </a:p>
        </p:txBody>
      </p:sp>
      <p:sp>
        <p:nvSpPr>
          <p:cNvPr id="11" name="TextBox 10"/>
          <p:cNvSpPr txBox="1"/>
          <p:nvPr/>
        </p:nvSpPr>
        <p:spPr>
          <a:xfrm>
            <a:off x="3730752" y="5330952"/>
            <a:ext cx="2148840" cy="374141"/>
          </a:xfrm>
          <a:prstGeom prst="rect">
            <a:avLst/>
          </a:prstGeom>
          <a:noFill/>
        </p:spPr>
        <p:txBody>
          <a:bodyPr wrap="square" lIns="0" tIns="0" rIns="0" bIns="0" anchor="t">
            <a:spAutoFit/>
          </a:bodyPr>
          <a:lstStyle/>
          <a:p>
            <a:pPr algn="l">
              <a:lnSpc>
                <a:spcPct val="105000"/>
              </a:lnSpc>
            </a:pPr>
            <a:r>
              <a:rPr lang="en-US" sz="1200">
                <a:solidFill>
                  <a:srgbClr val="B7BAC3"/>
                </a:solidFill>
                <a:latin typeface="Segoe UI" panose="020B0502040204020203" pitchFamily="34" charset="0"/>
              </a:rPr>
              <a:t>Canaux Telegram et forums</a:t>
            </a:r>
            <a:endParaRPr sz="1200">
              <a:solidFill>
                <a:srgbClr val="B7BAC3"/>
              </a:solidFill>
              <a:latin typeface="Segoe UI" panose="020B0502040204020203" pitchFamily="34" charset="0"/>
            </a:endParaRPr>
          </a:p>
          <a:p>
            <a:pPr algn="l">
              <a:lnSpc>
                <a:spcPct val="105000"/>
              </a:lnSpc>
            </a:pPr>
            <a:r>
              <a:rPr lang="en-US" sz="1200">
                <a:solidFill>
                  <a:srgbClr val="B7BAC3"/>
                </a:solidFill>
                <a:latin typeface="Segoe UI" panose="020B0502040204020203" pitchFamily="34" charset="0"/>
              </a:rPr>
              <a:t>cybercriminels suivis</a:t>
            </a:r>
            <a:endParaRPr sz="1200">
              <a:solidFill>
                <a:srgbClr val="B7BAC3"/>
              </a:solidFill>
              <a:latin typeface="Segoe UI" panose="020B0502040204020203" pitchFamily="34" charset="0"/>
            </a:endParaRPr>
          </a:p>
        </p:txBody>
      </p:sp>
      <p:sp>
        <p:nvSpPr>
          <p:cNvPr id="12" name="Rounded Rectangle 11"/>
          <p:cNvSpPr/>
          <p:nvPr/>
        </p:nvSpPr>
        <p:spPr>
          <a:xfrm>
            <a:off x="6309360" y="4160520"/>
            <a:ext cx="2606040" cy="1737360"/>
          </a:xfrm>
          <a:prstGeom prst="roundRect">
            <a:avLst>
              <a:gd name="adj" fmla="val 60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6565392" y="4343400"/>
            <a:ext cx="2148840" cy="640080"/>
          </a:xfrm>
          <a:prstGeom prst="rect">
            <a:avLst/>
          </a:prstGeom>
          <a:noFill/>
        </p:spPr>
        <p:txBody>
          <a:bodyPr wrap="square" lIns="0" tIns="0" rIns="0" bIns="0" anchor="t">
            <a:spAutoFit/>
          </a:bodyPr>
          <a:lstStyle/>
          <a:p>
            <a:pPr algn="l">
              <a:lnSpc>
                <a:spcPct val="100000"/>
              </a:lnSpc>
            </a:pPr>
            <a:r>
              <a:rPr sz="3000" b="1" i="0">
                <a:solidFill>
                  <a:srgbClr val="FFC72C"/>
                </a:solidFill>
                <a:latin typeface="Segoe UI Semibold"/>
              </a:rPr>
              <a:t>10+</a:t>
            </a:r>
          </a:p>
        </p:txBody>
      </p:sp>
      <p:sp>
        <p:nvSpPr>
          <p:cNvPr id="14" name="TextBox 13"/>
          <p:cNvSpPr txBox="1"/>
          <p:nvPr/>
        </p:nvSpPr>
        <p:spPr>
          <a:xfrm>
            <a:off x="6565392" y="5330952"/>
            <a:ext cx="2148840" cy="374141"/>
          </a:xfrm>
          <a:prstGeom prst="rect">
            <a:avLst/>
          </a:prstGeom>
          <a:noFill/>
        </p:spPr>
        <p:txBody>
          <a:bodyPr wrap="square" lIns="0" tIns="0" rIns="0" bIns="0" anchor="t">
            <a:spAutoFit/>
          </a:bodyPr>
          <a:lstStyle/>
          <a:p>
            <a:pPr algn="l">
              <a:lnSpc>
                <a:spcPct val="105000"/>
              </a:lnSpc>
            </a:pPr>
            <a:r>
              <a:rPr lang="fr-FR" sz="1200">
                <a:solidFill>
                  <a:srgbClr val="B7BAC3"/>
                </a:solidFill>
                <a:latin typeface="Segoe UI" panose="020B0502040204020203" pitchFamily="34" charset="0"/>
              </a:rPr>
              <a:t>Facteurs de risque évalués par</a:t>
            </a:r>
            <a:endParaRPr sz="1200">
              <a:solidFill>
                <a:srgbClr val="B7BAC3"/>
              </a:solidFill>
              <a:latin typeface="Segoe UI" panose="020B0502040204020203" pitchFamily="34" charset="0"/>
            </a:endParaRPr>
          </a:p>
          <a:p>
            <a:pPr algn="l">
              <a:lnSpc>
                <a:spcPct val="105000"/>
              </a:lnSpc>
            </a:pPr>
            <a:r>
              <a:rPr lang="en-US" sz="1200">
                <a:solidFill>
                  <a:srgbClr val="B7BAC3"/>
                </a:solidFill>
                <a:latin typeface="Segoe UI" panose="020B0502040204020203" pitchFamily="34" charset="0"/>
              </a:rPr>
              <a:t>organisation, automatiquement</a:t>
            </a:r>
            <a:endParaRPr sz="1200">
              <a:solidFill>
                <a:srgbClr val="B7BAC3"/>
              </a:solidFill>
              <a:latin typeface="Segoe UI" panose="020B0502040204020203" pitchFamily="34" charset="0"/>
            </a:endParaRPr>
          </a:p>
        </p:txBody>
      </p:sp>
      <p:sp>
        <p:nvSpPr>
          <p:cNvPr id="15" name="Rounded Rectangle 14"/>
          <p:cNvSpPr/>
          <p:nvPr/>
        </p:nvSpPr>
        <p:spPr>
          <a:xfrm>
            <a:off x="9144000" y="4160520"/>
            <a:ext cx="2606040" cy="1737360"/>
          </a:xfrm>
          <a:prstGeom prst="roundRect">
            <a:avLst>
              <a:gd name="adj" fmla="val 60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9400032" y="4343400"/>
            <a:ext cx="2148840" cy="461665"/>
          </a:xfrm>
          <a:prstGeom prst="rect">
            <a:avLst/>
          </a:prstGeom>
          <a:noFill/>
        </p:spPr>
        <p:txBody>
          <a:bodyPr wrap="square" lIns="0" tIns="0" rIns="0" bIns="0" anchor="t">
            <a:spAutoFit/>
          </a:bodyPr>
          <a:lstStyle/>
          <a:p>
            <a:pPr algn="l">
              <a:lnSpc>
                <a:spcPct val="100000"/>
              </a:lnSpc>
            </a:pPr>
            <a:r>
              <a:rPr lang="en-US" sz="3000" b="1">
                <a:solidFill>
                  <a:srgbClr val="FFC72C"/>
                </a:solidFill>
                <a:latin typeface="Segoe UI Semibold" panose="020B0702040204020203" pitchFamily="34" charset="0"/>
              </a:rPr>
              <a:t>24 h</a:t>
            </a:r>
            <a:endParaRPr sz="3000" b="1">
              <a:solidFill>
                <a:srgbClr val="FFC72C"/>
              </a:solidFill>
              <a:latin typeface="Segoe UI Semibold" panose="020B0702040204020203" pitchFamily="34" charset="0"/>
            </a:endParaRPr>
          </a:p>
        </p:txBody>
      </p:sp>
      <p:sp>
        <p:nvSpPr>
          <p:cNvPr id="17" name="TextBox 16"/>
          <p:cNvSpPr txBox="1"/>
          <p:nvPr/>
        </p:nvSpPr>
        <p:spPr>
          <a:xfrm>
            <a:off x="9400032" y="5330952"/>
            <a:ext cx="2148840" cy="374141"/>
          </a:xfrm>
          <a:prstGeom prst="rect">
            <a:avLst/>
          </a:prstGeom>
          <a:noFill/>
        </p:spPr>
        <p:txBody>
          <a:bodyPr wrap="square" lIns="0" tIns="0" rIns="0" bIns="0" anchor="t">
            <a:spAutoFit/>
          </a:bodyPr>
          <a:lstStyle/>
          <a:p>
            <a:pPr algn="l">
              <a:lnSpc>
                <a:spcPct val="105000"/>
              </a:lnSpc>
            </a:pPr>
            <a:r>
              <a:rPr lang="fr-FR" sz="1200">
                <a:solidFill>
                  <a:srgbClr val="B7BAC3"/>
                </a:solidFill>
                <a:latin typeface="Segoe UI" panose="020B0502040204020203" pitchFamily="34" charset="0"/>
              </a:rPr>
              <a:t>Délai pour un rapport complet</a:t>
            </a:r>
            <a:endParaRPr sz="1200">
              <a:solidFill>
                <a:srgbClr val="B7BAC3"/>
              </a:solidFill>
              <a:latin typeface="Segoe UI" panose="020B0502040204020203" pitchFamily="34" charset="0"/>
            </a:endParaRPr>
          </a:p>
          <a:p>
            <a:pPr algn="l">
              <a:lnSpc>
                <a:spcPct val="105000"/>
              </a:lnSpc>
            </a:pPr>
            <a:r>
              <a:rPr lang="en-US" sz="1200">
                <a:solidFill>
                  <a:srgbClr val="B7BAC3"/>
                </a:solidFill>
                <a:latin typeface="Segoe UI" panose="020B0502040204020203" pitchFamily="34" charset="0"/>
              </a:rPr>
              <a:t>d’exposition sur le darknet</a:t>
            </a:r>
            <a:endParaRPr sz="1200">
              <a:solidFill>
                <a:srgbClr val="B7BAC3"/>
              </a:solidFill>
              <a:latin typeface="Segoe UI" panose="020B0502040204020203" pitchFamily="34" charset="0"/>
            </a:endParaRPr>
          </a:p>
        </p:txBody>
      </p:sp>
      <p:sp>
        <p:nvSpPr>
          <p:cNvPr id="18" name="TextBox 17"/>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9" name="TextBox 18"/>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03</a:t>
            </a:r>
          </a:p>
        </p:txBody>
      </p:sp>
      <p:sp>
        <p:nvSpPr>
          <p:cNvPr id="20" name="Oval 19"/>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PRÉSENTATION DE DARKNETSEARCH</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9601200" cy="923330"/>
          </a:xfrm>
          <a:prstGeom prst="rect">
            <a:avLst/>
          </a:prstGeom>
          <a:noFill/>
        </p:spPr>
        <p:txBody>
          <a:bodyPr wrap="square" lIns="0" tIns="0" rIns="0" bIns="0" anchor="t">
            <a:spAutoFit/>
          </a:bodyPr>
          <a:lstStyle/>
          <a:p>
            <a:pPr algn="l">
              <a:lnSpc>
                <a:spcPct val="100000"/>
              </a:lnSpc>
            </a:pPr>
            <a:r>
              <a:rPr lang="fr-FR" sz="3000" b="1">
                <a:solidFill>
                  <a:srgbClr val="FFFFFF"/>
                </a:solidFill>
                <a:latin typeface="Segoe UI Semibold" panose="020B0702040204020203" pitchFamily="34" charset="0"/>
              </a:rPr>
              <a:t>Une plateforme pour la visibilité</a:t>
            </a:r>
            <a:endParaRPr sz="3000" b="1">
              <a:solidFill>
                <a:srgbClr val="FFFFFF"/>
              </a:solidFill>
              <a:latin typeface="Segoe UI Semibold" panose="020B0702040204020203" pitchFamily="34" charset="0"/>
            </a:endParaRPr>
          </a:p>
          <a:p>
            <a:pPr algn="l">
              <a:lnSpc>
                <a:spcPct val="100000"/>
              </a:lnSpc>
            </a:pPr>
            <a:r>
              <a:rPr lang="en-US" sz="3000" b="1">
                <a:solidFill>
                  <a:srgbClr val="FFFFFF"/>
                </a:solidFill>
                <a:latin typeface="Segoe UI Semibold" panose="020B0702040204020203" pitchFamily="34" charset="0"/>
              </a:rPr>
              <a:t>sur les menaces externes.</a:t>
            </a:r>
            <a:endParaRPr sz="3000" b="1">
              <a:solidFill>
                <a:srgbClr val="FFFFFF"/>
              </a:solidFill>
              <a:latin typeface="Segoe UI Semibold" panose="020B0702040204020203" pitchFamily="34" charset="0"/>
            </a:endParaRPr>
          </a:p>
        </p:txBody>
      </p:sp>
      <p:sp>
        <p:nvSpPr>
          <p:cNvPr id="5" name="TextBox 4"/>
          <p:cNvSpPr txBox="1"/>
          <p:nvPr/>
        </p:nvSpPr>
        <p:spPr>
          <a:xfrm>
            <a:off x="640080" y="1965960"/>
            <a:ext cx="6309360" cy="810863"/>
          </a:xfrm>
          <a:prstGeom prst="rect">
            <a:avLst/>
          </a:prstGeom>
          <a:noFill/>
        </p:spPr>
        <p:txBody>
          <a:bodyPr wrap="square" lIns="0" tIns="0" rIns="0" bIns="0" anchor="t">
            <a:spAutoFit/>
          </a:bodyPr>
          <a:lstStyle/>
          <a:p>
            <a:pPr algn="l">
              <a:lnSpc>
                <a:spcPct val="130000"/>
              </a:lnSpc>
            </a:pPr>
            <a:r>
              <a:rPr lang="fr-FR" sz="1400">
                <a:solidFill>
                  <a:srgbClr val="B7BAC3"/>
                </a:solidFill>
                <a:latin typeface="Segoe UI" panose="020B0502040204020203" pitchFamily="34" charset="0"/>
              </a:rPr>
              <a:t>DarknetSearch analyse en continu le dark web, le deep web et le web ouvert : vous savez toujours quand vos identifiants, votre infrastructure ou votre marque sont exposés, et pouvez agir avant les attaquants.</a:t>
            </a:r>
            <a:endParaRPr sz="1400">
              <a:solidFill>
                <a:srgbClr val="B7BAC3"/>
              </a:solidFill>
              <a:latin typeface="Segoe UI" panose="020B0502040204020203" pitchFamily="34" charset="0"/>
            </a:endParaRPr>
          </a:p>
        </p:txBody>
      </p:sp>
      <p:sp>
        <p:nvSpPr>
          <p:cNvPr id="6" name="Rounded Rectangle 5"/>
          <p:cNvSpPr/>
          <p:nvPr/>
        </p:nvSpPr>
        <p:spPr>
          <a:xfrm>
            <a:off x="640080" y="3200400"/>
            <a:ext cx="3520440" cy="297180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Rectangle 6"/>
          <p:cNvSpPr/>
          <p:nvPr/>
        </p:nvSpPr>
        <p:spPr>
          <a:xfrm>
            <a:off x="640080" y="3200400"/>
            <a:ext cx="502920" cy="73152"/>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932688" y="3520440"/>
            <a:ext cx="2971800" cy="274320"/>
          </a:xfrm>
          <a:prstGeom prst="rect">
            <a:avLst/>
          </a:prstGeom>
          <a:noFill/>
        </p:spPr>
        <p:txBody>
          <a:bodyPr wrap="square" lIns="0" tIns="0" rIns="0" bIns="0" anchor="t">
            <a:spAutoFit/>
          </a:bodyPr>
          <a:lstStyle/>
          <a:p>
            <a:pPr algn="l">
              <a:lnSpc>
                <a:spcPct val="100000"/>
              </a:lnSpc>
            </a:pPr>
            <a:r>
              <a:rPr sz="1300" b="1" i="0">
                <a:solidFill>
                  <a:srgbClr val="C9960C"/>
                </a:solidFill>
                <a:latin typeface="Segoe UI Semibold"/>
              </a:rPr>
              <a:t>01</a:t>
            </a:r>
          </a:p>
        </p:txBody>
      </p:sp>
      <p:sp>
        <p:nvSpPr>
          <p:cNvPr id="9" name="TextBox 8"/>
          <p:cNvSpPr txBox="1"/>
          <p:nvPr/>
        </p:nvSpPr>
        <p:spPr>
          <a:xfrm>
            <a:off x="932688" y="3858768"/>
            <a:ext cx="2971800" cy="270395"/>
          </a:xfrm>
          <a:prstGeom prst="rect">
            <a:avLst/>
          </a:prstGeom>
          <a:noFill/>
        </p:spPr>
        <p:txBody>
          <a:bodyPr wrap="square" lIns="0" tIns="0" rIns="0" bIns="0" anchor="t">
            <a:spAutoFit/>
          </a:bodyPr>
          <a:lstStyle/>
          <a:p>
            <a:pPr algn="l">
              <a:lnSpc>
                <a:spcPct val="105000"/>
              </a:lnSpc>
            </a:pPr>
            <a:r>
              <a:rPr lang="en-US" b="1">
                <a:solidFill>
                  <a:srgbClr val="FFFFFF"/>
                </a:solidFill>
                <a:latin typeface="Segoe UI Semibold" panose="020B0702040204020203" pitchFamily="34" charset="0"/>
              </a:rPr>
              <a:t>Détection des fuites</a:t>
            </a:r>
            <a:endParaRPr b="1">
              <a:solidFill>
                <a:srgbClr val="FFFFFF"/>
              </a:solidFill>
              <a:latin typeface="Segoe UI Semibold" panose="020B0702040204020203" pitchFamily="34" charset="0"/>
            </a:endParaRPr>
          </a:p>
        </p:txBody>
      </p:sp>
      <p:sp>
        <p:nvSpPr>
          <p:cNvPr id="10" name="TextBox 9"/>
          <p:cNvSpPr txBox="1"/>
          <p:nvPr/>
        </p:nvSpPr>
        <p:spPr>
          <a:xfrm>
            <a:off x="932688" y="4617720"/>
            <a:ext cx="2971800" cy="750462"/>
          </a:xfrm>
          <a:prstGeom prst="rect">
            <a:avLst/>
          </a:prstGeom>
          <a:noFill/>
        </p:spPr>
        <p:txBody>
          <a:bodyPr wrap="square" lIns="0" tIns="0" rIns="0" bIns="0" anchor="t">
            <a:spAutoFit/>
          </a:bodyPr>
          <a:lstStyle/>
          <a:p>
            <a:pPr algn="l">
              <a:lnSpc>
                <a:spcPct val="135000"/>
              </a:lnSpc>
            </a:pPr>
            <a:r>
              <a:rPr lang="fr-FR" sz="1250">
                <a:solidFill>
                  <a:srgbClr val="B7BAC3"/>
                </a:solidFill>
                <a:latin typeface="Segoe UI" panose="020B0502040204020203" pitchFamily="34" charset="0"/>
              </a:rPr>
              <a:t>Identifiez en temps réel identifiants volés, appareils compromis et expositions de la chaîne d’approvisionnement.</a:t>
            </a:r>
            <a:endParaRPr sz="1250">
              <a:solidFill>
                <a:srgbClr val="B7BAC3"/>
              </a:solidFill>
              <a:latin typeface="Segoe UI" panose="020B0502040204020203" pitchFamily="34" charset="0"/>
            </a:endParaRPr>
          </a:p>
        </p:txBody>
      </p:sp>
      <p:sp>
        <p:nvSpPr>
          <p:cNvPr id="11" name="Rounded Rectangle 10"/>
          <p:cNvSpPr/>
          <p:nvPr/>
        </p:nvSpPr>
        <p:spPr>
          <a:xfrm>
            <a:off x="4434840" y="3200400"/>
            <a:ext cx="3520440" cy="297180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4434840" y="3200400"/>
            <a:ext cx="502920" cy="73152"/>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4727448" y="3520440"/>
            <a:ext cx="2971800" cy="274320"/>
          </a:xfrm>
          <a:prstGeom prst="rect">
            <a:avLst/>
          </a:prstGeom>
          <a:noFill/>
        </p:spPr>
        <p:txBody>
          <a:bodyPr wrap="square" lIns="0" tIns="0" rIns="0" bIns="0" anchor="t">
            <a:spAutoFit/>
          </a:bodyPr>
          <a:lstStyle/>
          <a:p>
            <a:pPr algn="l">
              <a:lnSpc>
                <a:spcPct val="100000"/>
              </a:lnSpc>
            </a:pPr>
            <a:r>
              <a:rPr sz="1300" b="1" i="0">
                <a:solidFill>
                  <a:srgbClr val="C9960C"/>
                </a:solidFill>
                <a:latin typeface="Segoe UI Semibold"/>
              </a:rPr>
              <a:t>02</a:t>
            </a:r>
          </a:p>
        </p:txBody>
      </p:sp>
      <p:sp>
        <p:nvSpPr>
          <p:cNvPr id="14" name="TextBox 13"/>
          <p:cNvSpPr txBox="1"/>
          <p:nvPr/>
        </p:nvSpPr>
        <p:spPr>
          <a:xfrm>
            <a:off x="4727448" y="3858768"/>
            <a:ext cx="2971800" cy="561244"/>
          </a:xfrm>
          <a:prstGeom prst="rect">
            <a:avLst/>
          </a:prstGeom>
          <a:noFill/>
        </p:spPr>
        <p:txBody>
          <a:bodyPr wrap="square" lIns="0" tIns="0" rIns="0" bIns="0" anchor="t">
            <a:spAutoFit/>
          </a:bodyPr>
          <a:lstStyle/>
          <a:p>
            <a:pPr algn="l">
              <a:lnSpc>
                <a:spcPct val="105000"/>
              </a:lnSpc>
            </a:pPr>
            <a:r>
              <a:rPr lang="fr-FR" b="1">
                <a:solidFill>
                  <a:srgbClr val="FFFFFF"/>
                </a:solidFill>
                <a:latin typeface="Segoe UI Semibold" panose="020B0702040204020203" pitchFamily="34" charset="0"/>
              </a:rPr>
              <a:t>Découverte de la surface d’attaque</a:t>
            </a:r>
            <a:endParaRPr b="1">
              <a:solidFill>
                <a:srgbClr val="FFFFFF"/>
              </a:solidFill>
              <a:latin typeface="Segoe UI Semibold" panose="020B0702040204020203" pitchFamily="34" charset="0"/>
            </a:endParaRPr>
          </a:p>
        </p:txBody>
      </p:sp>
      <p:sp>
        <p:nvSpPr>
          <p:cNvPr id="15" name="TextBox 14"/>
          <p:cNvSpPr txBox="1"/>
          <p:nvPr/>
        </p:nvSpPr>
        <p:spPr>
          <a:xfrm>
            <a:off x="4727448" y="4617720"/>
            <a:ext cx="2971800" cy="750462"/>
          </a:xfrm>
          <a:prstGeom prst="rect">
            <a:avLst/>
          </a:prstGeom>
          <a:noFill/>
        </p:spPr>
        <p:txBody>
          <a:bodyPr wrap="square" lIns="0" tIns="0" rIns="0" bIns="0" anchor="t">
            <a:spAutoFit/>
          </a:bodyPr>
          <a:lstStyle/>
          <a:p>
            <a:pPr algn="l">
              <a:lnSpc>
                <a:spcPct val="135000"/>
              </a:lnSpc>
            </a:pPr>
            <a:r>
              <a:rPr lang="fr-FR" sz="1250">
                <a:solidFill>
                  <a:srgbClr val="B7BAC3"/>
                </a:solidFill>
                <a:latin typeface="Segoe UI" panose="020B0502040204020203" pitchFamily="34" charset="0"/>
              </a:rPr>
              <a:t>Voyez votre réseau comme le voit un attaquant : CVE, ports ouverts et shadow IT.</a:t>
            </a:r>
            <a:endParaRPr sz="1250">
              <a:solidFill>
                <a:srgbClr val="B7BAC3"/>
              </a:solidFill>
              <a:latin typeface="Segoe UI" panose="020B0502040204020203" pitchFamily="34" charset="0"/>
            </a:endParaRPr>
          </a:p>
        </p:txBody>
      </p:sp>
      <p:sp>
        <p:nvSpPr>
          <p:cNvPr id="16" name="Rounded Rectangle 15"/>
          <p:cNvSpPr/>
          <p:nvPr/>
        </p:nvSpPr>
        <p:spPr>
          <a:xfrm>
            <a:off x="8229600" y="3200400"/>
            <a:ext cx="3520440" cy="297180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Rectangle 16"/>
          <p:cNvSpPr/>
          <p:nvPr/>
        </p:nvSpPr>
        <p:spPr>
          <a:xfrm>
            <a:off x="8229600" y="3200400"/>
            <a:ext cx="502920" cy="73152"/>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8522208" y="3520440"/>
            <a:ext cx="2971800" cy="274320"/>
          </a:xfrm>
          <a:prstGeom prst="rect">
            <a:avLst/>
          </a:prstGeom>
          <a:noFill/>
        </p:spPr>
        <p:txBody>
          <a:bodyPr wrap="square" lIns="0" tIns="0" rIns="0" bIns="0" anchor="t">
            <a:spAutoFit/>
          </a:bodyPr>
          <a:lstStyle/>
          <a:p>
            <a:pPr algn="l">
              <a:lnSpc>
                <a:spcPct val="100000"/>
              </a:lnSpc>
            </a:pPr>
            <a:r>
              <a:rPr sz="1300" b="1" i="0">
                <a:solidFill>
                  <a:srgbClr val="C9960C"/>
                </a:solidFill>
                <a:latin typeface="Segoe UI Semibold"/>
              </a:rPr>
              <a:t>03</a:t>
            </a:r>
          </a:p>
        </p:txBody>
      </p:sp>
      <p:sp>
        <p:nvSpPr>
          <p:cNvPr id="19" name="TextBox 18"/>
          <p:cNvSpPr txBox="1"/>
          <p:nvPr/>
        </p:nvSpPr>
        <p:spPr>
          <a:xfrm>
            <a:off x="8522208" y="3858768"/>
            <a:ext cx="2971800" cy="561244"/>
          </a:xfrm>
          <a:prstGeom prst="rect">
            <a:avLst/>
          </a:prstGeom>
          <a:noFill/>
        </p:spPr>
        <p:txBody>
          <a:bodyPr wrap="square" lIns="0" tIns="0" rIns="0" bIns="0" anchor="t">
            <a:spAutoFit/>
          </a:bodyPr>
          <a:lstStyle/>
          <a:p>
            <a:pPr algn="l">
              <a:lnSpc>
                <a:spcPct val="105000"/>
              </a:lnSpc>
            </a:pPr>
            <a:r>
              <a:rPr lang="fr-FR" b="1">
                <a:solidFill>
                  <a:srgbClr val="FFFFFF"/>
                </a:solidFill>
                <a:latin typeface="Segoe UI Semibold" panose="020B0702040204020203" pitchFamily="34" charset="0"/>
              </a:rPr>
              <a:t>Protection des domaines et de la marque</a:t>
            </a:r>
            <a:endParaRPr b="1">
              <a:solidFill>
                <a:srgbClr val="FFFFFF"/>
              </a:solidFill>
              <a:latin typeface="Segoe UI Semibold" panose="020B0702040204020203" pitchFamily="34" charset="0"/>
            </a:endParaRPr>
          </a:p>
        </p:txBody>
      </p:sp>
      <p:sp>
        <p:nvSpPr>
          <p:cNvPr id="20" name="TextBox 19"/>
          <p:cNvSpPr txBox="1"/>
          <p:nvPr/>
        </p:nvSpPr>
        <p:spPr>
          <a:xfrm>
            <a:off x="8522208" y="4617720"/>
            <a:ext cx="2971800" cy="750462"/>
          </a:xfrm>
          <a:prstGeom prst="rect">
            <a:avLst/>
          </a:prstGeom>
          <a:noFill/>
        </p:spPr>
        <p:txBody>
          <a:bodyPr wrap="square" lIns="0" tIns="0" rIns="0" bIns="0" anchor="t">
            <a:spAutoFit/>
          </a:bodyPr>
          <a:lstStyle/>
          <a:p>
            <a:pPr algn="l">
              <a:lnSpc>
                <a:spcPct val="135000"/>
              </a:lnSpc>
            </a:pPr>
            <a:r>
              <a:rPr lang="fr-FR" sz="1250">
                <a:solidFill>
                  <a:srgbClr val="B7BAC3"/>
                </a:solidFill>
                <a:latin typeface="Segoe UI" panose="020B0502040204020203" pitchFamily="34" charset="0"/>
              </a:rPr>
              <a:t>Bloquez le phishing et le typosquatting avant la mise en ligne des domaines similaires.</a:t>
            </a:r>
            <a:endParaRPr sz="1250">
              <a:solidFill>
                <a:srgbClr val="B7BAC3"/>
              </a:solidFill>
              <a:latin typeface="Segoe UI" panose="020B0502040204020203" pitchFamily="34" charset="0"/>
            </a:endParaRPr>
          </a:p>
        </p:txBody>
      </p:sp>
      <p:sp>
        <p:nvSpPr>
          <p:cNvPr id="21" name="TextBox 20"/>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22" name="TextBox 21"/>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04</a:t>
            </a:r>
          </a:p>
        </p:txBody>
      </p:sp>
      <p:sp>
        <p:nvSpPr>
          <p:cNvPr id="23" name="Oval 22"/>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LA PLATEFORME EN BREF</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035040" cy="861774"/>
          </a:xfrm>
          <a:prstGeom prst="rect">
            <a:avLst/>
          </a:prstGeom>
          <a:noFill/>
        </p:spPr>
        <p:txBody>
          <a:bodyPr wrap="square" lIns="0" tIns="0" rIns="0" bIns="0" anchor="t">
            <a:spAutoFit/>
          </a:bodyPr>
          <a:lstStyle/>
          <a:p>
            <a:pPr algn="l">
              <a:lnSpc>
                <a:spcPct val="100000"/>
              </a:lnSpc>
            </a:pPr>
            <a:r>
              <a:rPr lang="en-US" sz="2800" b="1">
                <a:solidFill>
                  <a:srgbClr val="FFFFFF"/>
                </a:solidFill>
                <a:latin typeface="Segoe UI Semibold" panose="020B0702040204020203" pitchFamily="34" charset="0"/>
              </a:rPr>
              <a:t>Votre score de risque,</a:t>
            </a:r>
            <a:endParaRPr sz="2800" b="1">
              <a:solidFill>
                <a:srgbClr val="FFFFFF"/>
              </a:solidFill>
              <a:latin typeface="Segoe UI Semibold" panose="020B0702040204020203" pitchFamily="34" charset="0"/>
            </a:endParaRPr>
          </a:p>
          <a:p>
            <a:pPr algn="l">
              <a:lnSpc>
                <a:spcPct val="100000"/>
              </a:lnSpc>
            </a:pPr>
            <a:r>
              <a:rPr lang="fr-FR" sz="2800" b="1">
                <a:solidFill>
                  <a:srgbClr val="FFFFFF"/>
                </a:solidFill>
                <a:latin typeface="Segoe UI Semibold" panose="020B0702040204020203" pitchFamily="34" charset="0"/>
              </a:rPr>
              <a:t>dans un seul tableau de bord</a:t>
            </a:r>
            <a:endParaRPr sz="2800" b="1">
              <a:solidFill>
                <a:srgbClr val="FFFFFF"/>
              </a:solidFill>
              <a:latin typeface="Segoe UI Semibold" panose="020B0702040204020203" pitchFamily="34" charset="0"/>
            </a:endParaRPr>
          </a:p>
        </p:txBody>
      </p:sp>
      <p:sp>
        <p:nvSpPr>
          <p:cNvPr id="5" name="TextBox 4"/>
          <p:cNvSpPr txBox="1"/>
          <p:nvPr/>
        </p:nvSpPr>
        <p:spPr>
          <a:xfrm>
            <a:off x="640080" y="1847088"/>
            <a:ext cx="5760720" cy="666080"/>
          </a:xfrm>
          <a:prstGeom prst="rect">
            <a:avLst/>
          </a:prstGeom>
          <a:noFill/>
        </p:spPr>
        <p:txBody>
          <a:bodyPr wrap="square" lIns="0" tIns="0" rIns="0" bIns="0" anchor="t">
            <a:spAutoFit/>
          </a:bodyPr>
          <a:lstStyle/>
          <a:p>
            <a:pPr algn="l">
              <a:lnSpc>
                <a:spcPct val="130000"/>
              </a:lnSpc>
            </a:pPr>
            <a:r>
              <a:rPr lang="fr-FR" sz="1150">
                <a:solidFill>
                  <a:srgbClr val="B7BAC3"/>
                </a:solidFill>
                <a:latin typeface="Segoe UI" panose="020B0502040204020203" pitchFamily="34" charset="0"/>
              </a:rPr>
              <a:t>Chaque organisation obtient un score de risque global en direct, calculé à partir de l’historique des fuites, de l’hygiène des identifiants, des ports exposés et de l’exposition dans les moteurs de recherche, avec une chronologie sur 12 mois pour suivre les progrès.</a:t>
            </a:r>
            <a:endParaRPr sz="1150">
              <a:solidFill>
                <a:srgbClr val="B7BAC3"/>
              </a:solidFill>
              <a:latin typeface="Segoe UI" panose="020B0502040204020203" pitchFamily="34" charset="0"/>
            </a:endParaRPr>
          </a:p>
        </p:txBody>
      </p:sp>
      <p:sp>
        <p:nvSpPr>
          <p:cNvPr id="6" name="TextBox 5"/>
          <p:cNvSpPr txBox="1"/>
          <p:nvPr/>
        </p:nvSpPr>
        <p:spPr>
          <a:xfrm>
            <a:off x="640080" y="2670048"/>
            <a:ext cx="5806440" cy="2459776"/>
          </a:xfrm>
          <a:prstGeom prst="rect">
            <a:avLst/>
          </a:prstGeom>
          <a:noFill/>
        </p:spPr>
        <p:txBody>
          <a:bodyPr wrap="square" lIns="0" tIns="0" rIns="0" bIns="0">
            <a:spAutoFit/>
          </a:bodyPr>
          <a:lstStyle/>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Score de risque global</a:t>
            </a:r>
            <a:r>
              <a:rPr lang="fr-FR" sz="1300">
                <a:solidFill>
                  <a:srgbClr val="B7BAC3"/>
                </a:solidFill>
                <a:latin typeface="Segoe UI" panose="020B0502040204020203" pitchFamily="34" charset="0"/>
              </a:rPr>
              <a:t> : une note unique de 0 à 100, comparée à votre secteur et à vos concurrents.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Principaux facteurs de risque</a:t>
            </a:r>
            <a:r>
              <a:rPr lang="fr-FR" sz="1300">
                <a:solidFill>
                  <a:srgbClr val="B7BAC3"/>
                </a:solidFill>
                <a:latin typeface="Segoe UI" panose="020B0502040204020203" pitchFamily="34" charset="0"/>
              </a:rPr>
              <a:t> : fuites récentes et anciennes, mots de passe faibles, ports ouverts inhabituels, exposition dans les moteurs de recherche.</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Chronologie du risque</a:t>
            </a:r>
            <a:r>
              <a:rPr lang="fr-FR" sz="1300">
                <a:solidFill>
                  <a:srgbClr val="B7BAC3"/>
                </a:solidFill>
                <a:latin typeface="Segoe UI" panose="020B0502040204020203" pitchFamily="34" charset="0"/>
              </a:rPr>
              <a:t> : suivez l’évolution du risque de votre organisation et de votre infrastructure sur l’année écoulée.</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Statistiques sur les identifiants et utilisateurs divulgués</a:t>
            </a:r>
            <a:r>
              <a:rPr lang="fr-FR" sz="1300">
                <a:solidFill>
                  <a:srgbClr val="B7BAC3"/>
                </a:solidFill>
                <a:latin typeface="Segoe UI" panose="020B0502040204020203" pitchFamily="34" charset="0"/>
              </a:rPr>
              <a:t> : total des enregistrements divulgués, stealer logs, combo lists et utilisateurs les plus à risque.</a:t>
            </a:r>
            <a:endParaRPr sz="1300">
              <a:solidFill>
                <a:srgbClr val="B7BAC3"/>
              </a:solidFill>
              <a:latin typeface="Segoe UI" panose="020B0502040204020203" pitchFamily="34" charset="0"/>
            </a:endParaRPr>
          </a:p>
        </p:txBody>
      </p:sp>
      <p:sp>
        <p:nvSpPr>
          <p:cNvPr id="7" name="Rounded Rectangle 6"/>
          <p:cNvSpPr/>
          <p:nvPr/>
        </p:nvSpPr>
        <p:spPr>
          <a:xfrm>
            <a:off x="640080" y="6053328"/>
            <a:ext cx="184708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Score de risque</a:t>
            </a:r>
            <a:endParaRPr sz="1050" b="1">
              <a:solidFill>
                <a:srgbClr val="B7BAC3"/>
              </a:solidFill>
              <a:latin typeface="Segoe UI" panose="020B0502040204020203" pitchFamily="34" charset="0"/>
            </a:endParaRPr>
          </a:p>
        </p:txBody>
      </p:sp>
      <p:sp>
        <p:nvSpPr>
          <p:cNvPr id="8" name="Rounded Rectangle 7"/>
          <p:cNvSpPr/>
          <p:nvPr/>
        </p:nvSpPr>
        <p:spPr>
          <a:xfrm>
            <a:off x="2633472" y="6053328"/>
            <a:ext cx="184708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Comparaison</a:t>
            </a:r>
            <a:endParaRPr sz="1050" b="1">
              <a:solidFill>
                <a:srgbClr val="B7BAC3"/>
              </a:solidFill>
              <a:latin typeface="Segoe UI" panose="020B0502040204020203" pitchFamily="34" charset="0"/>
            </a:endParaRPr>
          </a:p>
        </p:txBody>
      </p:sp>
      <p:sp>
        <p:nvSpPr>
          <p:cNvPr id="9" name="Rounded Rectangle 8"/>
          <p:cNvSpPr/>
          <p:nvPr/>
        </p:nvSpPr>
        <p:spPr>
          <a:xfrm>
            <a:off x="4626864" y="6053328"/>
            <a:ext cx="2093976"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Chronologie des tendances</a:t>
            </a:r>
            <a:endParaRPr sz="1050" b="1">
              <a:solidFill>
                <a:srgbClr val="B7BAC3"/>
              </a:solidFill>
              <a:latin typeface="Segoe UI" panose="020B0502040204020203" pitchFamily="34" charset="0"/>
            </a:endParaRPr>
          </a:p>
        </p:txBody>
      </p:sp>
      <p:sp>
        <p:nvSpPr>
          <p:cNvPr id="10" name="Rounded Rectangle 9"/>
          <p:cNvSpPr/>
          <p:nvPr/>
        </p:nvSpPr>
        <p:spPr>
          <a:xfrm>
            <a:off x="6867144" y="6053328"/>
            <a:ext cx="2340864"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Statistiques d’identifiants</a:t>
            </a:r>
            <a:endParaRPr sz="1050" b="1">
              <a:solidFill>
                <a:srgbClr val="B7BAC3"/>
              </a:solidFill>
              <a:latin typeface="Segoe UI" panose="020B0502040204020203" pitchFamily="34" charset="0"/>
            </a:endParaRPr>
          </a:p>
        </p:txBody>
      </p:sp>
      <p:sp>
        <p:nvSpPr>
          <p:cNvPr id="11" name="Rounded Rectangle 10"/>
          <p:cNvSpPr/>
          <p:nvPr/>
        </p:nvSpPr>
        <p:spPr>
          <a:xfrm>
            <a:off x="6903720" y="1417320"/>
            <a:ext cx="4663440" cy="466344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2" name="Picture 11" descr="illustration_dashboard.png"/>
          <p:cNvPicPr>
            <a:picLocks noChangeAspect="1"/>
          </p:cNvPicPr>
          <p:nvPr/>
        </p:nvPicPr>
        <p:blipFill>
          <a:blip r:embed="rId2"/>
          <a:stretch>
            <a:fillRect/>
          </a:stretch>
        </p:blipFill>
        <p:spPr>
          <a:xfrm>
            <a:off x="7452360" y="1965960"/>
            <a:ext cx="3566160" cy="3566160"/>
          </a:xfrm>
          <a:prstGeom prst="rect">
            <a:avLst/>
          </a:prstGeom>
        </p:spPr>
      </p:pic>
      <p:sp>
        <p:nvSpPr>
          <p:cNvPr id="13" name="TextBox 12"/>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4" name="TextBox 13"/>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05</a:t>
            </a:r>
          </a:p>
        </p:txBody>
      </p:sp>
      <p:sp>
        <p:nvSpPr>
          <p:cNvPr id="15" name="Oval 14"/>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FONCTIONNALITÉ CLÉ · 01</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035040" cy="810991"/>
          </a:xfrm>
          <a:prstGeom prst="rect">
            <a:avLst/>
          </a:prstGeom>
          <a:noFill/>
        </p:spPr>
        <p:txBody>
          <a:bodyPr wrap="square" lIns="0" tIns="0" rIns="0" bIns="0" anchor="t">
            <a:spAutoFit/>
          </a:bodyPr>
          <a:lstStyle/>
          <a:p>
            <a:pPr algn="l">
              <a:lnSpc>
                <a:spcPct val="100000"/>
              </a:lnSpc>
            </a:pPr>
            <a:r>
              <a:rPr lang="fr-FR" sz="2580" b="1">
                <a:solidFill>
                  <a:srgbClr val="FFFFFF"/>
                </a:solidFill>
                <a:latin typeface="Segoe UI Semibold" panose="020B0702040204020203" pitchFamily="34" charset="0"/>
              </a:rPr>
              <a:t>Recherchez dans le dark web et le deep</a:t>
            </a:r>
            <a:endParaRPr sz="2480" b="1">
              <a:solidFill>
                <a:srgbClr val="FFFFFF"/>
              </a:solidFill>
              <a:latin typeface="Segoe UI Semibold" panose="020B0702040204020203" pitchFamily="34" charset="0"/>
            </a:endParaRPr>
          </a:p>
          <a:p>
            <a:pPr algn="l">
              <a:lnSpc>
                <a:spcPct val="100000"/>
              </a:lnSpc>
            </a:pPr>
            <a:r>
              <a:rPr lang="en-US" sz="2580" b="1">
                <a:solidFill>
                  <a:srgbClr val="FFFFFF"/>
                </a:solidFill>
                <a:latin typeface="Segoe UI Semibold" panose="020B0702040204020203" pitchFamily="34" charset="0"/>
              </a:rPr>
              <a:t>web en quelques secondes</a:t>
            </a:r>
            <a:endParaRPr sz="2580" b="1">
              <a:solidFill>
                <a:srgbClr val="FFFFFF"/>
              </a:solidFill>
              <a:latin typeface="Segoe UI Semibold" panose="020B0702040204020203" pitchFamily="34" charset="0"/>
            </a:endParaRPr>
          </a:p>
        </p:txBody>
      </p:sp>
      <p:sp>
        <p:nvSpPr>
          <p:cNvPr id="5" name="TextBox 4"/>
          <p:cNvSpPr txBox="1"/>
          <p:nvPr/>
        </p:nvSpPr>
        <p:spPr>
          <a:xfrm>
            <a:off x="640080" y="1847088"/>
            <a:ext cx="5760720" cy="694998"/>
          </a:xfrm>
          <a:prstGeom prst="rect">
            <a:avLst/>
          </a:prstGeom>
          <a:noFill/>
        </p:spPr>
        <p:txBody>
          <a:bodyPr wrap="square" lIns="0" tIns="0" rIns="0" bIns="0" anchor="t">
            <a:spAutoFit/>
          </a:bodyPr>
          <a:lstStyle/>
          <a:p>
            <a:pPr algn="l">
              <a:lnSpc>
                <a:spcPct val="130000"/>
              </a:lnSpc>
            </a:pPr>
            <a:r>
              <a:rPr lang="fr-FR" sz="1200">
                <a:solidFill>
                  <a:srgbClr val="B7BAC3"/>
                </a:solidFill>
                <a:latin typeface="Segoe UI" panose="020B0502040204020203" pitchFamily="34" charset="0"/>
              </a:rPr>
              <a:t>Quick search interroge toutes les sources de données à la fois ; Expert search permet aux analystes de formuler des requêtes booléennes précises sur une source donnée, idéal pour la première réponse comme pour l’investigation approfondie.</a:t>
            </a:r>
            <a:endParaRPr sz="1200">
              <a:solidFill>
                <a:srgbClr val="B7BAC3"/>
              </a:solidFill>
              <a:latin typeface="Segoe UI" panose="020B0502040204020203" pitchFamily="34" charset="0"/>
            </a:endParaRPr>
          </a:p>
        </p:txBody>
      </p:sp>
      <p:sp>
        <p:nvSpPr>
          <p:cNvPr id="6" name="TextBox 5"/>
          <p:cNvSpPr txBox="1"/>
          <p:nvPr/>
        </p:nvSpPr>
        <p:spPr>
          <a:xfrm>
            <a:off x="640080" y="2670048"/>
            <a:ext cx="5806440" cy="2235740"/>
          </a:xfrm>
          <a:prstGeom prst="rect">
            <a:avLst/>
          </a:prstGeom>
          <a:noFill/>
        </p:spPr>
        <p:txBody>
          <a:bodyPr wrap="square" lIns="0" tIns="0" rIns="0" bIns="0">
            <a:spAutoFit/>
          </a:bodyPr>
          <a:lstStyle/>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Recherche sur tout</a:t>
            </a:r>
            <a:r>
              <a:rPr lang="fr-FR" sz="1300">
                <a:solidFill>
                  <a:srgbClr val="B7BAC3"/>
                </a:solidFill>
                <a:latin typeface="Segoe UI" panose="020B0502040204020203" pitchFamily="34" charset="0"/>
              </a:rPr>
              <a:t> : domaine, e-mail, nom, IP, marque, mot de passe, nom de fichier ou nom d’hôte.</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14 sources spécialisées</a:t>
            </a:r>
            <a:r>
              <a:rPr lang="fr-FR" sz="1300">
                <a:solidFill>
                  <a:srgbClr val="B7BAC3"/>
                </a:solidFill>
                <a:latin typeface="Segoe UI" panose="020B0502040204020203" pitchFamily="34" charset="0"/>
              </a:rPr>
              <a:t> : fuites brutes, identifiants filtrés et bruts, Telegram, Discord, pastes et plus encore.</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Générateur de requêtes personnalisé</a:t>
            </a:r>
            <a:r>
              <a:rPr lang="fr-FR" sz="1300">
                <a:solidFill>
                  <a:srgbClr val="B7BAC3"/>
                </a:solidFill>
                <a:latin typeface="Segoe UI" panose="020B0502040204020203" pitchFamily="34" charset="0"/>
              </a:rPr>
              <a:t> : combinez les opérateurs AND / OR / NOT, plages de dates et types de fichiers pour plus de précision.</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Résultats instantanés et dédupliqués</a:t>
            </a:r>
            <a:r>
              <a:rPr lang="fr-FR" sz="1300">
                <a:solidFill>
                  <a:srgbClr val="B7BAC3"/>
                </a:solidFill>
                <a:latin typeface="Segoe UI" panose="020B0502040204020203" pitchFamily="34" charset="0"/>
              </a:rPr>
              <a:t> : identifiants, brokers, pastes et cas de phishing classés par pertinence.</a:t>
            </a:r>
            <a:endParaRPr sz="1300">
              <a:solidFill>
                <a:srgbClr val="B7BAC3"/>
              </a:solidFill>
              <a:latin typeface="Segoe UI" panose="020B0502040204020203" pitchFamily="34" charset="0"/>
            </a:endParaRPr>
          </a:p>
        </p:txBody>
      </p:sp>
      <p:sp>
        <p:nvSpPr>
          <p:cNvPr id="7" name="Rounded Rectangle 6"/>
          <p:cNvSpPr/>
          <p:nvPr/>
        </p:nvSpPr>
        <p:spPr>
          <a:xfrm>
            <a:off x="640080" y="6053328"/>
            <a:ext cx="1476756"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Fuites brutes</a:t>
            </a:r>
            <a:endParaRPr sz="1050" b="1">
              <a:solidFill>
                <a:srgbClr val="B7BAC3"/>
              </a:solidFill>
              <a:latin typeface="Segoe UI" panose="020B0502040204020203" pitchFamily="34" charset="0"/>
            </a:endParaRPr>
          </a:p>
        </p:txBody>
      </p:sp>
      <p:sp>
        <p:nvSpPr>
          <p:cNvPr id="8" name="Rounded Rectangle 7"/>
          <p:cNvSpPr/>
          <p:nvPr/>
        </p:nvSpPr>
        <p:spPr>
          <a:xfrm>
            <a:off x="2263140" y="6053328"/>
            <a:ext cx="1353312"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Telegram</a:t>
            </a:r>
          </a:p>
        </p:txBody>
      </p:sp>
      <p:sp>
        <p:nvSpPr>
          <p:cNvPr id="9" name="Rounded Rectangle 8"/>
          <p:cNvSpPr/>
          <p:nvPr/>
        </p:nvSpPr>
        <p:spPr>
          <a:xfrm>
            <a:off x="3762756" y="6053328"/>
            <a:ext cx="122986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Discord</a:t>
            </a:r>
          </a:p>
        </p:txBody>
      </p:sp>
      <p:sp>
        <p:nvSpPr>
          <p:cNvPr id="10" name="Rounded Rectangle 9"/>
          <p:cNvSpPr/>
          <p:nvPr/>
        </p:nvSpPr>
        <p:spPr>
          <a:xfrm>
            <a:off x="5138928" y="6053328"/>
            <a:ext cx="184708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Data brokers</a:t>
            </a:r>
            <a:endParaRPr sz="1050" b="1">
              <a:solidFill>
                <a:srgbClr val="B7BAC3"/>
              </a:solidFill>
              <a:latin typeface="Segoe UI" panose="020B0502040204020203" pitchFamily="34" charset="0"/>
            </a:endParaRPr>
          </a:p>
        </p:txBody>
      </p:sp>
      <p:sp>
        <p:nvSpPr>
          <p:cNvPr id="11" name="Rounded Rectangle 10"/>
          <p:cNvSpPr/>
          <p:nvPr/>
        </p:nvSpPr>
        <p:spPr>
          <a:xfrm>
            <a:off x="7132320" y="6053328"/>
            <a:ext cx="1353312"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Logs SSL</a:t>
            </a:r>
            <a:endParaRPr sz="1050" b="1">
              <a:solidFill>
                <a:srgbClr val="B7BAC3"/>
              </a:solidFill>
              <a:latin typeface="Segoe UI" panose="020B0502040204020203" pitchFamily="34" charset="0"/>
            </a:endParaRPr>
          </a:p>
        </p:txBody>
      </p:sp>
      <p:sp>
        <p:nvSpPr>
          <p:cNvPr id="12" name="Rounded Rectangle 11"/>
          <p:cNvSpPr/>
          <p:nvPr/>
        </p:nvSpPr>
        <p:spPr>
          <a:xfrm>
            <a:off x="6903720" y="1417320"/>
            <a:ext cx="4663440" cy="466344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illustration_credentials.png"/>
          <p:cNvPicPr>
            <a:picLocks noChangeAspect="1"/>
          </p:cNvPicPr>
          <p:nvPr/>
        </p:nvPicPr>
        <p:blipFill>
          <a:blip r:embed="rId2"/>
          <a:stretch>
            <a:fillRect/>
          </a:stretch>
        </p:blipFill>
        <p:spPr>
          <a:xfrm>
            <a:off x="7452360" y="1965960"/>
            <a:ext cx="3566160" cy="3566160"/>
          </a:xfrm>
          <a:prstGeom prst="rect">
            <a:avLst/>
          </a:prstGeom>
        </p:spPr>
      </p:pic>
      <p:sp>
        <p:nvSpPr>
          <p:cNvPr id="14" name="TextBox 13"/>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5" name="TextBox 14"/>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06</a:t>
            </a:r>
          </a:p>
        </p:txBody>
      </p:sp>
      <p:sp>
        <p:nvSpPr>
          <p:cNvPr id="16" name="Oval 15"/>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FONCTIONNALITÉ CLÉ · 02</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035040" cy="861774"/>
          </a:xfrm>
          <a:prstGeom prst="rect">
            <a:avLst/>
          </a:prstGeom>
          <a:noFill/>
        </p:spPr>
        <p:txBody>
          <a:bodyPr wrap="square" lIns="0" tIns="0" rIns="0" bIns="0" anchor="t">
            <a:spAutoFit/>
          </a:bodyPr>
          <a:lstStyle/>
          <a:p>
            <a:pPr algn="l">
              <a:lnSpc>
                <a:spcPct val="100000"/>
              </a:lnSpc>
            </a:pPr>
            <a:r>
              <a:rPr lang="en-US" sz="2800" b="1">
                <a:solidFill>
                  <a:srgbClr val="FFFFFF"/>
                </a:solidFill>
                <a:latin typeface="Segoe UI Semibold" panose="020B0702040204020203" pitchFamily="34" charset="0"/>
              </a:rPr>
              <a:t>Exposition des identifiants,</a:t>
            </a:r>
            <a:endParaRPr sz="2800" b="1">
              <a:solidFill>
                <a:srgbClr val="FFFFFF"/>
              </a:solidFill>
              <a:latin typeface="Segoe UI Semibold" panose="020B0702040204020203" pitchFamily="34" charset="0"/>
            </a:endParaRPr>
          </a:p>
          <a:p>
            <a:pPr algn="l">
              <a:lnSpc>
                <a:spcPct val="100000"/>
              </a:lnSpc>
            </a:pPr>
            <a:r>
              <a:rPr lang="en-US" sz="2800" b="1">
                <a:solidFill>
                  <a:srgbClr val="FFFFFF"/>
                </a:solidFill>
                <a:latin typeface="Segoe UI Semibold" panose="020B0702040204020203" pitchFamily="34" charset="0"/>
              </a:rPr>
              <a:t>évaluée et priorisée</a:t>
            </a:r>
            <a:endParaRPr sz="2800" b="1">
              <a:solidFill>
                <a:srgbClr val="FFFFFF"/>
              </a:solidFill>
              <a:latin typeface="Segoe UI Semibold" panose="020B0702040204020203" pitchFamily="34" charset="0"/>
            </a:endParaRPr>
          </a:p>
        </p:txBody>
      </p:sp>
      <p:sp>
        <p:nvSpPr>
          <p:cNvPr id="5" name="TextBox 4"/>
          <p:cNvSpPr txBox="1"/>
          <p:nvPr/>
        </p:nvSpPr>
        <p:spPr>
          <a:xfrm>
            <a:off x="640080" y="1847088"/>
            <a:ext cx="5760720" cy="752963"/>
          </a:xfrm>
          <a:prstGeom prst="rect">
            <a:avLst/>
          </a:prstGeom>
          <a:noFill/>
        </p:spPr>
        <p:txBody>
          <a:bodyPr wrap="square" lIns="0" tIns="0" rIns="0" bIns="0" anchor="t">
            <a:spAutoFit/>
          </a:bodyPr>
          <a:lstStyle/>
          <a:p>
            <a:pPr algn="l">
              <a:lnSpc>
                <a:spcPct val="130000"/>
              </a:lnSpc>
            </a:pPr>
            <a:r>
              <a:rPr lang="fr-FR" sz="1300">
                <a:solidFill>
                  <a:srgbClr val="B7BAC3"/>
                </a:solidFill>
                <a:latin typeface="Segoe UI" panose="020B0502040204020203" pitchFamily="34" charset="0"/>
              </a:rPr>
              <a:t>Chaque paire nom d’utilisateur / mot de passe divulguée et liée à votre domaine est dédupliquée et évaluée : votre équipe se concentre sur les comptes les plus importants, pas sur des milliers de lignes brutes.</a:t>
            </a:r>
            <a:endParaRPr sz="1300">
              <a:solidFill>
                <a:srgbClr val="B7BAC3"/>
              </a:solidFill>
              <a:latin typeface="Segoe UI" panose="020B0502040204020203" pitchFamily="34" charset="0"/>
            </a:endParaRPr>
          </a:p>
        </p:txBody>
      </p:sp>
      <p:sp>
        <p:nvSpPr>
          <p:cNvPr id="6" name="TextBox 5"/>
          <p:cNvSpPr txBox="1"/>
          <p:nvPr/>
        </p:nvSpPr>
        <p:spPr>
          <a:xfrm>
            <a:off x="640080" y="2670048"/>
            <a:ext cx="5806440" cy="2235740"/>
          </a:xfrm>
          <a:prstGeom prst="rect">
            <a:avLst/>
          </a:prstGeom>
          <a:noFill/>
        </p:spPr>
        <p:txBody>
          <a:bodyPr wrap="square" lIns="0" tIns="0" rIns="0" bIns="0">
            <a:spAutoFit/>
          </a:bodyPr>
          <a:lstStyle/>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Scores de nouveauté, de risque et de réutilisation</a:t>
            </a:r>
            <a:r>
              <a:rPr lang="fr-FR" sz="1300">
                <a:solidFill>
                  <a:srgbClr val="B7BAC3"/>
                </a:solidFill>
                <a:latin typeface="Segoe UI" panose="020B0502040204020203" pitchFamily="34" charset="0"/>
              </a:rPr>
              <a:t> : repérez d’un coup d’œil les identifiants nouveaux, à haut risque ou réutilisés ailleurs.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Infrastructure propre ou tiers</a:t>
            </a:r>
            <a:r>
              <a:rPr lang="fr-FR" sz="1300">
                <a:solidFill>
                  <a:srgbClr val="B7BAC3"/>
                </a:solidFill>
                <a:latin typeface="Segoe UI" panose="020B0502040204020203" pitchFamily="34" charset="0"/>
              </a:rPr>
              <a:t> : distinguez les connexions internes de l’exposition des partenaires et des clients.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Stealer logs et combo lists</a:t>
            </a:r>
            <a:r>
              <a:rPr lang="fr-FR" sz="1300">
                <a:solidFill>
                  <a:srgbClr val="B7BAC3"/>
                </a:solidFill>
                <a:latin typeface="Segoe UI" panose="020B0502040204020203" pitchFamily="34" charset="0"/>
              </a:rPr>
              <a:t> : détectez les identifiants récoltés par des malwares, pas seulement les anciennes fuites.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Rapports comparatifs</a:t>
            </a:r>
            <a:r>
              <a:rPr lang="fr-FR" sz="1300">
                <a:solidFill>
                  <a:srgbClr val="B7BAC3"/>
                </a:solidFill>
                <a:latin typeface="Segoe UI" panose="020B0502040204020203" pitchFamily="34" charset="0"/>
              </a:rPr>
              <a:t> : comparez l’exposition des identifiants entre filiales, marques ou pairs.</a:t>
            </a:r>
            <a:endParaRPr sz="1300">
              <a:solidFill>
                <a:srgbClr val="B7BAC3"/>
              </a:solidFill>
              <a:latin typeface="Segoe UI" panose="020B0502040204020203" pitchFamily="34" charset="0"/>
            </a:endParaRPr>
          </a:p>
        </p:txBody>
      </p:sp>
      <p:sp>
        <p:nvSpPr>
          <p:cNvPr id="7" name="Rounded Rectangle 6"/>
          <p:cNvSpPr/>
          <p:nvPr/>
        </p:nvSpPr>
        <p:spPr>
          <a:xfrm>
            <a:off x="640080" y="6053328"/>
            <a:ext cx="2587752"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Identifiants uniques</a:t>
            </a:r>
            <a:endParaRPr sz="1050" b="1">
              <a:solidFill>
                <a:srgbClr val="B7BAC3"/>
              </a:solidFill>
              <a:latin typeface="Segoe UI" panose="020B0502040204020203" pitchFamily="34" charset="0"/>
            </a:endParaRPr>
          </a:p>
        </p:txBody>
      </p:sp>
      <p:sp>
        <p:nvSpPr>
          <p:cNvPr id="8" name="Rounded Rectangle 7"/>
          <p:cNvSpPr/>
          <p:nvPr/>
        </p:nvSpPr>
        <p:spPr>
          <a:xfrm>
            <a:off x="3374136" y="6053328"/>
            <a:ext cx="2093976"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fr-FR" sz="1050" b="1">
                <a:solidFill>
                  <a:srgbClr val="B7BAC3"/>
                </a:solidFill>
                <a:latin typeface="Segoe UI" panose="020B0502040204020203" pitchFamily="34" charset="0"/>
              </a:rPr>
              <a:t>Réutilisation de mots de passe</a:t>
            </a:r>
            <a:endParaRPr sz="1050" b="1">
              <a:solidFill>
                <a:srgbClr val="B7BAC3"/>
              </a:solidFill>
              <a:latin typeface="Segoe UI" panose="020B0502040204020203" pitchFamily="34" charset="0"/>
            </a:endParaRPr>
          </a:p>
        </p:txBody>
      </p:sp>
      <p:sp>
        <p:nvSpPr>
          <p:cNvPr id="9" name="Rounded Rectangle 8"/>
          <p:cNvSpPr/>
          <p:nvPr/>
        </p:nvSpPr>
        <p:spPr>
          <a:xfrm>
            <a:off x="5614416" y="6053328"/>
            <a:ext cx="184708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Stealer logs</a:t>
            </a:r>
          </a:p>
        </p:txBody>
      </p:sp>
      <p:sp>
        <p:nvSpPr>
          <p:cNvPr id="10" name="Rounded Rectangle 9"/>
          <p:cNvSpPr/>
          <p:nvPr/>
        </p:nvSpPr>
        <p:spPr>
          <a:xfrm>
            <a:off x="7607808" y="6053328"/>
            <a:ext cx="1723644"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Combo lists</a:t>
            </a:r>
          </a:p>
        </p:txBody>
      </p:sp>
      <p:sp>
        <p:nvSpPr>
          <p:cNvPr id="11" name="Rounded Rectangle 10"/>
          <p:cNvSpPr/>
          <p:nvPr/>
        </p:nvSpPr>
        <p:spPr>
          <a:xfrm>
            <a:off x="9477756" y="6053328"/>
            <a:ext cx="2217420"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Comptes de domaine</a:t>
            </a:r>
            <a:endParaRPr sz="1050" b="1">
              <a:solidFill>
                <a:srgbClr val="B7BAC3"/>
              </a:solidFill>
              <a:latin typeface="Segoe UI" panose="020B0502040204020203" pitchFamily="34" charset="0"/>
            </a:endParaRPr>
          </a:p>
        </p:txBody>
      </p:sp>
      <p:sp>
        <p:nvSpPr>
          <p:cNvPr id="12" name="Rounded Rectangle 11"/>
          <p:cNvSpPr/>
          <p:nvPr/>
        </p:nvSpPr>
        <p:spPr>
          <a:xfrm>
            <a:off x="6903720" y="1417320"/>
            <a:ext cx="4663440" cy="466344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illustration_credentials.png"/>
          <p:cNvPicPr>
            <a:picLocks noChangeAspect="1"/>
          </p:cNvPicPr>
          <p:nvPr/>
        </p:nvPicPr>
        <p:blipFill>
          <a:blip r:embed="rId2"/>
          <a:stretch>
            <a:fillRect/>
          </a:stretch>
        </p:blipFill>
        <p:spPr>
          <a:xfrm>
            <a:off x="7452360" y="1965960"/>
            <a:ext cx="3566160" cy="3566160"/>
          </a:xfrm>
          <a:prstGeom prst="rect">
            <a:avLst/>
          </a:prstGeom>
        </p:spPr>
      </p:pic>
      <p:sp>
        <p:nvSpPr>
          <p:cNvPr id="14" name="TextBox 13"/>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5" name="TextBox 14"/>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07</a:t>
            </a:r>
          </a:p>
        </p:txBody>
      </p:sp>
      <p:sp>
        <p:nvSpPr>
          <p:cNvPr id="16" name="Oval 15"/>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FONCTION CLÉ · 03</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035040" cy="861774"/>
          </a:xfrm>
          <a:prstGeom prst="rect">
            <a:avLst/>
          </a:prstGeom>
          <a:noFill/>
        </p:spPr>
        <p:txBody>
          <a:bodyPr wrap="square" lIns="0" tIns="0" rIns="0" bIns="0" anchor="t">
            <a:spAutoFit/>
          </a:bodyPr>
          <a:lstStyle/>
          <a:p>
            <a:pPr algn="l">
              <a:lnSpc>
                <a:spcPct val="100000"/>
              </a:lnSpc>
            </a:pPr>
            <a:r>
              <a:rPr lang="en-US" sz="2800" b="1">
                <a:solidFill>
                  <a:srgbClr val="FFFFFF"/>
                </a:solidFill>
                <a:latin typeface="Segoe UI Semibold" panose="020B0702040204020203" pitchFamily="34" charset="0"/>
              </a:rPr>
              <a:t>Surveillance en temps réel</a:t>
            </a:r>
            <a:endParaRPr sz="2800" b="1">
              <a:solidFill>
                <a:srgbClr val="FFFFFF"/>
              </a:solidFill>
              <a:latin typeface="Segoe UI Semibold" panose="020B0702040204020203" pitchFamily="34" charset="0"/>
            </a:endParaRPr>
          </a:p>
          <a:p>
            <a:pPr algn="l">
              <a:lnSpc>
                <a:spcPct val="100000"/>
              </a:lnSpc>
            </a:pPr>
            <a:r>
              <a:rPr lang="en-US" sz="2800" b="1">
                <a:solidFill>
                  <a:srgbClr val="FFFFFF"/>
                </a:solidFill>
                <a:latin typeface="Segoe UI Semibold" panose="020B0702040204020203" pitchFamily="34" charset="0"/>
              </a:rPr>
              <a:t>des discussions du darknet</a:t>
            </a:r>
            <a:endParaRPr sz="2800" b="1">
              <a:solidFill>
                <a:srgbClr val="FFFFFF"/>
              </a:solidFill>
              <a:latin typeface="Segoe UI Semibold" panose="020B0702040204020203" pitchFamily="34" charset="0"/>
            </a:endParaRPr>
          </a:p>
        </p:txBody>
      </p:sp>
      <p:sp>
        <p:nvSpPr>
          <p:cNvPr id="5" name="TextBox 4"/>
          <p:cNvSpPr txBox="1"/>
          <p:nvPr/>
        </p:nvSpPr>
        <p:spPr>
          <a:xfrm>
            <a:off x="640080" y="1847088"/>
            <a:ext cx="5760720" cy="752963"/>
          </a:xfrm>
          <a:prstGeom prst="rect">
            <a:avLst/>
          </a:prstGeom>
          <a:noFill/>
        </p:spPr>
        <p:txBody>
          <a:bodyPr wrap="square" lIns="0" tIns="0" rIns="0" bIns="0" anchor="t">
            <a:spAutoFit/>
          </a:bodyPr>
          <a:lstStyle/>
          <a:p>
            <a:pPr algn="l">
              <a:lnSpc>
                <a:spcPct val="130000"/>
              </a:lnSpc>
            </a:pPr>
            <a:r>
              <a:rPr lang="fr-FR" sz="1300">
                <a:solidFill>
                  <a:srgbClr val="B7BAC3"/>
                </a:solidFill>
                <a:latin typeface="Segoe UI" panose="020B0502040204020203" pitchFamily="34" charset="0"/>
              </a:rPr>
              <a:t>Suivez les publications des forums de cybercriminalité, les annonces des places de marché et l’activité des acteurs de la menace dès leur apparition, sur des milliers de canaux Telegram, forums et sites de carding.</a:t>
            </a:r>
            <a:endParaRPr sz="1300">
              <a:solidFill>
                <a:srgbClr val="B7BAC3"/>
              </a:solidFill>
              <a:latin typeface="Segoe UI" panose="020B0502040204020203" pitchFamily="34" charset="0"/>
            </a:endParaRPr>
          </a:p>
        </p:txBody>
      </p:sp>
      <p:sp>
        <p:nvSpPr>
          <p:cNvPr id="6" name="TextBox 5"/>
          <p:cNvSpPr txBox="1"/>
          <p:nvPr/>
        </p:nvSpPr>
        <p:spPr>
          <a:xfrm>
            <a:off x="640080" y="2670048"/>
            <a:ext cx="5806440" cy="2235740"/>
          </a:xfrm>
          <a:prstGeom prst="rect">
            <a:avLst/>
          </a:prstGeom>
          <a:noFill/>
        </p:spPr>
        <p:txBody>
          <a:bodyPr wrap="square" lIns="0" tIns="0" rIns="0" bIns="0">
            <a:spAutoFit/>
          </a:bodyPr>
          <a:lstStyle/>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Plus de 2 200 canaux surveillés</a:t>
            </a:r>
            <a:r>
              <a:rPr lang="fr-FR" sz="1300">
                <a:solidFill>
                  <a:srgbClr val="B7BAC3"/>
                </a:solidFill>
                <a:latin typeface="Segoe UI" panose="020B0502040204020203" pitchFamily="34" charset="0"/>
              </a:rPr>
              <a:t> – Telegram, Discord et forums du dark web, interrogés avec des opérateurs booléens.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Suivi des acteurs de la menace</a:t>
            </a:r>
            <a:r>
              <a:rPr lang="fr-FR" sz="1300">
                <a:solidFill>
                  <a:srgbClr val="B7BAC3"/>
                </a:solidFill>
                <a:latin typeface="Segoe UI" panose="020B0502040204020203" pitchFamily="34" charset="0"/>
              </a:rPr>
              <a:t> – attribuez les discussions à des alias connus et surveillez directement les groupes de ransomware.</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Résultats catégorisés</a:t>
            </a:r>
            <a:r>
              <a:rPr lang="fr-FR" sz="1300">
                <a:solidFill>
                  <a:srgbClr val="B7BAC3"/>
                </a:solidFill>
                <a:latin typeface="Segoe UI" panose="020B0502040204020203" pitchFamily="34" charset="0"/>
              </a:rPr>
              <a:t> – places de marché, fuites et données, carding/fraude, piratage, services, discussions.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Investigations en direct</a:t>
            </a:r>
            <a:r>
              <a:rPr lang="fr-FR" sz="1300">
                <a:solidFill>
                  <a:srgbClr val="B7BAC3"/>
                </a:solidFill>
                <a:latin typeface="Segoe UI" panose="020B0502040204020203" pitchFamily="34" charset="0"/>
              </a:rPr>
              <a:t> – interrogez Tor / I2P et les canaux fermés en toute discrétion via notre réseau de proxys.</a:t>
            </a:r>
            <a:endParaRPr sz="1300">
              <a:solidFill>
                <a:srgbClr val="B7BAC3"/>
              </a:solidFill>
              <a:latin typeface="Segoe UI" panose="020B0502040204020203" pitchFamily="34" charset="0"/>
            </a:endParaRPr>
          </a:p>
        </p:txBody>
      </p:sp>
      <p:sp>
        <p:nvSpPr>
          <p:cNvPr id="7" name="Rounded Rectangle 6"/>
          <p:cNvSpPr/>
          <p:nvPr/>
        </p:nvSpPr>
        <p:spPr>
          <a:xfrm>
            <a:off x="640080" y="6053328"/>
            <a:ext cx="184708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Places de marché</a:t>
            </a:r>
            <a:endParaRPr sz="1050" b="1">
              <a:solidFill>
                <a:srgbClr val="B7BAC3"/>
              </a:solidFill>
              <a:latin typeface="Segoe UI" panose="020B0502040204020203" pitchFamily="34" charset="0"/>
            </a:endParaRPr>
          </a:p>
        </p:txBody>
      </p:sp>
      <p:sp>
        <p:nvSpPr>
          <p:cNvPr id="8" name="Rounded Rectangle 7"/>
          <p:cNvSpPr/>
          <p:nvPr/>
        </p:nvSpPr>
        <p:spPr>
          <a:xfrm>
            <a:off x="2633472" y="6053328"/>
            <a:ext cx="184708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Fuites et données</a:t>
            </a:r>
            <a:endParaRPr sz="1050" b="1">
              <a:solidFill>
                <a:srgbClr val="B7BAC3"/>
              </a:solidFill>
              <a:latin typeface="Segoe UI" panose="020B0502040204020203" pitchFamily="34" charset="0"/>
            </a:endParaRPr>
          </a:p>
        </p:txBody>
      </p:sp>
      <p:sp>
        <p:nvSpPr>
          <p:cNvPr id="9" name="Rounded Rectangle 8"/>
          <p:cNvSpPr/>
          <p:nvPr/>
        </p:nvSpPr>
        <p:spPr>
          <a:xfrm>
            <a:off x="4626864" y="6053328"/>
            <a:ext cx="2217420"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Carding / Fraude</a:t>
            </a:r>
            <a:endParaRPr sz="1050" b="1">
              <a:solidFill>
                <a:srgbClr val="B7BAC3"/>
              </a:solidFill>
              <a:latin typeface="Segoe UI" panose="020B0502040204020203" pitchFamily="34" charset="0"/>
            </a:endParaRPr>
          </a:p>
        </p:txBody>
      </p:sp>
      <p:sp>
        <p:nvSpPr>
          <p:cNvPr id="10" name="Rounded Rectangle 9"/>
          <p:cNvSpPr/>
          <p:nvPr/>
        </p:nvSpPr>
        <p:spPr>
          <a:xfrm>
            <a:off x="6990588" y="6053328"/>
            <a:ext cx="1970532"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Acteurs de la menace</a:t>
            </a:r>
            <a:endParaRPr sz="1050" b="1">
              <a:solidFill>
                <a:srgbClr val="B7BAC3"/>
              </a:solidFill>
              <a:latin typeface="Segoe UI" panose="020B0502040204020203" pitchFamily="34" charset="0"/>
            </a:endParaRPr>
          </a:p>
        </p:txBody>
      </p:sp>
      <p:sp>
        <p:nvSpPr>
          <p:cNvPr id="11" name="Rounded Rectangle 10"/>
          <p:cNvSpPr/>
          <p:nvPr/>
        </p:nvSpPr>
        <p:spPr>
          <a:xfrm>
            <a:off x="9107424" y="6053328"/>
            <a:ext cx="1723644"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Recherche en direct</a:t>
            </a:r>
            <a:endParaRPr sz="1050" b="1">
              <a:solidFill>
                <a:srgbClr val="B7BAC3"/>
              </a:solidFill>
              <a:latin typeface="Segoe UI" panose="020B0502040204020203" pitchFamily="34" charset="0"/>
            </a:endParaRPr>
          </a:p>
        </p:txBody>
      </p:sp>
      <p:sp>
        <p:nvSpPr>
          <p:cNvPr id="12" name="Rounded Rectangle 11"/>
          <p:cNvSpPr/>
          <p:nvPr/>
        </p:nvSpPr>
        <p:spPr>
          <a:xfrm>
            <a:off x="6903720" y="1417320"/>
            <a:ext cx="4663440" cy="466344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illustration_chatter.png"/>
          <p:cNvPicPr>
            <a:picLocks noChangeAspect="1"/>
          </p:cNvPicPr>
          <p:nvPr/>
        </p:nvPicPr>
        <p:blipFill>
          <a:blip r:embed="rId2"/>
          <a:stretch>
            <a:fillRect/>
          </a:stretch>
        </p:blipFill>
        <p:spPr>
          <a:xfrm>
            <a:off x="7452360" y="1965960"/>
            <a:ext cx="3566160" cy="3566160"/>
          </a:xfrm>
          <a:prstGeom prst="rect">
            <a:avLst/>
          </a:prstGeom>
        </p:spPr>
      </p:pic>
      <p:sp>
        <p:nvSpPr>
          <p:cNvPr id="14" name="TextBox 13"/>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5" name="TextBox 14"/>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08</a:t>
            </a:r>
          </a:p>
        </p:txBody>
      </p:sp>
      <p:sp>
        <p:nvSpPr>
          <p:cNvPr id="16" name="Oval 15"/>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FONCTION CLÉ · 04</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035040" cy="861774"/>
          </a:xfrm>
          <a:prstGeom prst="rect">
            <a:avLst/>
          </a:prstGeom>
          <a:noFill/>
        </p:spPr>
        <p:txBody>
          <a:bodyPr wrap="square" lIns="0" tIns="0" rIns="0" bIns="0" anchor="t">
            <a:spAutoFit/>
          </a:bodyPr>
          <a:lstStyle/>
          <a:p>
            <a:pPr algn="l">
              <a:lnSpc>
                <a:spcPct val="100000"/>
              </a:lnSpc>
            </a:pPr>
            <a:r>
              <a:rPr lang="fr-FR" sz="2800" b="1">
                <a:solidFill>
                  <a:srgbClr val="FFFFFF"/>
                </a:solidFill>
                <a:latin typeface="Segoe UI Semibold" panose="020B0702040204020203" pitchFamily="34" charset="0"/>
              </a:rPr>
              <a:t>Analyse de la surface d’attaque</a:t>
            </a:r>
            <a:endParaRPr sz="2800" b="1">
              <a:solidFill>
                <a:srgbClr val="FFFFFF"/>
              </a:solidFill>
              <a:latin typeface="Segoe UI Semibold" panose="020B0702040204020203" pitchFamily="34" charset="0"/>
            </a:endParaRPr>
          </a:p>
          <a:p>
            <a:pPr algn="l">
              <a:lnSpc>
                <a:spcPct val="100000"/>
              </a:lnSpc>
            </a:pPr>
            <a:r>
              <a:rPr lang="fr-FR" sz="2800" b="1">
                <a:solidFill>
                  <a:srgbClr val="FFFFFF"/>
                </a:solidFill>
                <a:latin typeface="Segoe UI Semibold" panose="020B0702040204020203" pitchFamily="34" charset="0"/>
              </a:rPr>
              <a:t>et de l’exposition du code</a:t>
            </a:r>
            <a:endParaRPr sz="2800" b="1">
              <a:solidFill>
                <a:srgbClr val="FFFFFF"/>
              </a:solidFill>
              <a:latin typeface="Segoe UI Semibold" panose="020B0702040204020203" pitchFamily="34" charset="0"/>
            </a:endParaRPr>
          </a:p>
        </p:txBody>
      </p:sp>
      <p:sp>
        <p:nvSpPr>
          <p:cNvPr id="5" name="TextBox 4"/>
          <p:cNvSpPr txBox="1"/>
          <p:nvPr/>
        </p:nvSpPr>
        <p:spPr>
          <a:xfrm>
            <a:off x="640080" y="1847088"/>
            <a:ext cx="5760720" cy="752963"/>
          </a:xfrm>
          <a:prstGeom prst="rect">
            <a:avLst/>
          </a:prstGeom>
          <a:noFill/>
        </p:spPr>
        <p:txBody>
          <a:bodyPr wrap="square" lIns="0" tIns="0" rIns="0" bIns="0" anchor="t">
            <a:spAutoFit/>
          </a:bodyPr>
          <a:lstStyle/>
          <a:p>
            <a:pPr algn="l">
              <a:lnSpc>
                <a:spcPct val="130000"/>
              </a:lnSpc>
            </a:pPr>
            <a:r>
              <a:rPr lang="fr-FR" sz="1300">
                <a:solidFill>
                  <a:srgbClr val="B7BAC3"/>
                </a:solidFill>
                <a:latin typeface="Segoe UI" panose="020B0502040204020203" pitchFamily="34" charset="0"/>
              </a:rPr>
              <a:t>Voyez votre organisation comme la voit un attaquant. Découvrez les actifs oubliés, les configurations à risque et les secrets divulgués dans du code public avant que d’autres ne les trouvent.</a:t>
            </a:r>
            <a:endParaRPr sz="1300">
              <a:solidFill>
                <a:srgbClr val="B7BAC3"/>
              </a:solidFill>
              <a:latin typeface="Segoe UI" panose="020B0502040204020203" pitchFamily="34" charset="0"/>
            </a:endParaRPr>
          </a:p>
        </p:txBody>
      </p:sp>
      <p:sp>
        <p:nvSpPr>
          <p:cNvPr id="6" name="TextBox 5"/>
          <p:cNvSpPr txBox="1"/>
          <p:nvPr/>
        </p:nvSpPr>
        <p:spPr>
          <a:xfrm>
            <a:off x="640080" y="2670048"/>
            <a:ext cx="5806440" cy="2235740"/>
          </a:xfrm>
          <a:prstGeom prst="rect">
            <a:avLst/>
          </a:prstGeom>
          <a:noFill/>
        </p:spPr>
        <p:txBody>
          <a:bodyPr wrap="square" lIns="0" tIns="0" rIns="0" bIns="0">
            <a:spAutoFit/>
          </a:bodyPr>
          <a:lstStyle/>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Attack Surface Discovery</a:t>
            </a:r>
            <a:r>
              <a:rPr lang="fr-FR" sz="1300">
                <a:solidFill>
                  <a:srgbClr val="B7BAC3"/>
                </a:solidFill>
                <a:latin typeface="Segoe UI" panose="020B0502040204020203" pitchFamily="34" charset="0"/>
              </a:rPr>
              <a:t> – visibilité automatique sur les hôtes exposés à Internet, les CVE et les ports ouverts.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Détection du shadow IT</a:t>
            </a:r>
            <a:r>
              <a:rPr lang="fr-FR" sz="1300">
                <a:solidFill>
                  <a:srgbClr val="B7BAC3"/>
                </a:solidFill>
                <a:latin typeface="Segoe UI" panose="020B0502040204020203" pitchFamily="34" charset="0"/>
              </a:rPr>
              <a:t> – repérez les actifs ajoutés par des développeurs, agences ou freelances dont vous ignoriez l’existence.</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Analyse de l’exposition du code</a:t>
            </a:r>
            <a:r>
              <a:rPr lang="fr-FR" sz="1300">
                <a:solidFill>
                  <a:srgbClr val="B7BAC3"/>
                </a:solidFill>
                <a:latin typeface="Segoe UI" panose="020B0502040204020203" pitchFamily="34" charset="0"/>
              </a:rPr>
              <a:t> – recherches par mots-clés sur GitHub, Gist, GitLab, Postman et par Google dorking.</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Ciblage par contributeurs</a:t>
            </a:r>
            <a:r>
              <a:rPr lang="fr-FR" sz="1300">
                <a:solidFill>
                  <a:srgbClr val="B7BAC3"/>
                </a:solidFill>
                <a:latin typeface="Segoe UI" panose="020B0502040204020203" pitchFamily="34" charset="0"/>
              </a:rPr>
              <a:t> – cartographiez les dépôts publics et les contributeurs d’une organisation pour cibler précisément les analyses.</a:t>
            </a:r>
            <a:endParaRPr sz="1300">
              <a:solidFill>
                <a:srgbClr val="B7BAC3"/>
              </a:solidFill>
              <a:latin typeface="Segoe UI" panose="020B0502040204020203" pitchFamily="34" charset="0"/>
            </a:endParaRPr>
          </a:p>
        </p:txBody>
      </p:sp>
      <p:sp>
        <p:nvSpPr>
          <p:cNvPr id="7" name="Rounded Rectangle 6"/>
          <p:cNvSpPr/>
          <p:nvPr/>
        </p:nvSpPr>
        <p:spPr>
          <a:xfrm>
            <a:off x="640080" y="6053328"/>
            <a:ext cx="859536"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CVE</a:t>
            </a:r>
            <a:endParaRPr sz="1050" b="1">
              <a:solidFill>
                <a:srgbClr val="B7BAC3"/>
              </a:solidFill>
              <a:latin typeface="Segoe UI" panose="020B0502040204020203" pitchFamily="34" charset="0"/>
            </a:endParaRPr>
          </a:p>
        </p:txBody>
      </p:sp>
      <p:sp>
        <p:nvSpPr>
          <p:cNvPr id="8" name="Rounded Rectangle 7"/>
          <p:cNvSpPr/>
          <p:nvPr/>
        </p:nvSpPr>
        <p:spPr>
          <a:xfrm>
            <a:off x="1645920" y="6053328"/>
            <a:ext cx="1600200"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Ports ouverts</a:t>
            </a:r>
            <a:endParaRPr sz="1050" b="1">
              <a:solidFill>
                <a:srgbClr val="B7BAC3"/>
              </a:solidFill>
              <a:latin typeface="Segoe UI" panose="020B0502040204020203" pitchFamily="34" charset="0"/>
            </a:endParaRPr>
          </a:p>
        </p:txBody>
      </p:sp>
      <p:sp>
        <p:nvSpPr>
          <p:cNvPr id="9" name="Rounded Rectangle 8"/>
          <p:cNvSpPr/>
          <p:nvPr/>
        </p:nvSpPr>
        <p:spPr>
          <a:xfrm>
            <a:off x="3392424" y="6053328"/>
            <a:ext cx="1106424"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GitHub</a:t>
            </a:r>
          </a:p>
        </p:txBody>
      </p:sp>
      <p:sp>
        <p:nvSpPr>
          <p:cNvPr id="10" name="Rounded Rectangle 9"/>
          <p:cNvSpPr/>
          <p:nvPr/>
        </p:nvSpPr>
        <p:spPr>
          <a:xfrm>
            <a:off x="4645152" y="6053328"/>
            <a:ext cx="859536"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Gist</a:t>
            </a:r>
          </a:p>
        </p:txBody>
      </p:sp>
      <p:sp>
        <p:nvSpPr>
          <p:cNvPr id="11" name="Rounded Rectangle 10"/>
          <p:cNvSpPr/>
          <p:nvPr/>
        </p:nvSpPr>
        <p:spPr>
          <a:xfrm>
            <a:off x="5650992" y="6053328"/>
            <a:ext cx="122986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Postman</a:t>
            </a:r>
          </a:p>
        </p:txBody>
      </p:sp>
      <p:sp>
        <p:nvSpPr>
          <p:cNvPr id="12" name="Rounded Rectangle 11"/>
          <p:cNvSpPr/>
          <p:nvPr/>
        </p:nvSpPr>
        <p:spPr>
          <a:xfrm>
            <a:off x="6903720" y="1417320"/>
            <a:ext cx="4663440" cy="466344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illustration_attacksurface.png"/>
          <p:cNvPicPr>
            <a:picLocks noChangeAspect="1"/>
          </p:cNvPicPr>
          <p:nvPr/>
        </p:nvPicPr>
        <p:blipFill>
          <a:blip r:embed="rId2"/>
          <a:stretch>
            <a:fillRect/>
          </a:stretch>
        </p:blipFill>
        <p:spPr>
          <a:xfrm>
            <a:off x="7452360" y="1965960"/>
            <a:ext cx="3566160" cy="3566160"/>
          </a:xfrm>
          <a:prstGeom prst="rect">
            <a:avLst/>
          </a:prstGeom>
        </p:spPr>
      </p:pic>
      <p:sp>
        <p:nvSpPr>
          <p:cNvPr id="14" name="TextBox 13"/>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5" name="TextBox 14"/>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09</a:t>
            </a:r>
          </a:p>
        </p:txBody>
      </p:sp>
      <p:sp>
        <p:nvSpPr>
          <p:cNvPr id="16" name="Oval 15"/>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FONCTION CLÉ · 05</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035040" cy="861774"/>
          </a:xfrm>
          <a:prstGeom prst="rect">
            <a:avLst/>
          </a:prstGeom>
          <a:noFill/>
        </p:spPr>
        <p:txBody>
          <a:bodyPr wrap="square" lIns="0" tIns="0" rIns="0" bIns="0" anchor="t">
            <a:spAutoFit/>
          </a:bodyPr>
          <a:lstStyle/>
          <a:p>
            <a:pPr algn="l">
              <a:lnSpc>
                <a:spcPct val="100000"/>
              </a:lnSpc>
            </a:pPr>
            <a:r>
              <a:rPr lang="en-US" sz="2800" b="1">
                <a:solidFill>
                  <a:srgbClr val="FFFFFF"/>
                </a:solidFill>
                <a:latin typeface="Segoe UI Semibold" panose="020B0702040204020203" pitchFamily="34" charset="0"/>
              </a:rPr>
              <a:t>Protection des domaines</a:t>
            </a:r>
            <a:endParaRPr sz="2800" b="1">
              <a:solidFill>
                <a:srgbClr val="FFFFFF"/>
              </a:solidFill>
              <a:latin typeface="Segoe UI Semibold" panose="020B0702040204020203" pitchFamily="34" charset="0"/>
            </a:endParaRPr>
          </a:p>
          <a:p>
            <a:pPr algn="l">
              <a:lnSpc>
                <a:spcPct val="100000"/>
              </a:lnSpc>
            </a:pPr>
            <a:r>
              <a:rPr lang="en-US" sz="2800" b="1">
                <a:solidFill>
                  <a:srgbClr val="FFFFFF"/>
                </a:solidFill>
                <a:latin typeface="Segoe UI Semibold" panose="020B0702040204020203" pitchFamily="34" charset="0"/>
              </a:rPr>
              <a:t>et de la marque</a:t>
            </a:r>
            <a:endParaRPr sz="2800" b="1">
              <a:solidFill>
                <a:srgbClr val="FFFFFF"/>
              </a:solidFill>
              <a:latin typeface="Segoe UI Semibold" panose="020B0702040204020203" pitchFamily="34" charset="0"/>
            </a:endParaRPr>
          </a:p>
        </p:txBody>
      </p:sp>
      <p:sp>
        <p:nvSpPr>
          <p:cNvPr id="5" name="TextBox 4"/>
          <p:cNvSpPr txBox="1"/>
          <p:nvPr/>
        </p:nvSpPr>
        <p:spPr>
          <a:xfrm>
            <a:off x="640080" y="1847088"/>
            <a:ext cx="5760720" cy="752963"/>
          </a:xfrm>
          <a:prstGeom prst="rect">
            <a:avLst/>
          </a:prstGeom>
          <a:noFill/>
        </p:spPr>
        <p:txBody>
          <a:bodyPr wrap="square" lIns="0" tIns="0" rIns="0" bIns="0" anchor="t">
            <a:spAutoFit/>
          </a:bodyPr>
          <a:lstStyle/>
          <a:p>
            <a:pPr algn="l">
              <a:lnSpc>
                <a:spcPct val="130000"/>
              </a:lnSpc>
            </a:pPr>
            <a:r>
              <a:rPr lang="fr-FR" sz="1300">
                <a:solidFill>
                  <a:srgbClr val="B7BAC3"/>
                </a:solidFill>
                <a:latin typeface="Segoe UI" panose="020B0502040204020203" pitchFamily="34" charset="0"/>
              </a:rPr>
              <a:t>Empêchez les acteurs de la menace d’usurper votre marque avant la mise en ligne d’un site de phishing, sur les domaines similaires, les boutiques d’applications et les réseaux sociaux.</a:t>
            </a:r>
            <a:endParaRPr sz="1300">
              <a:solidFill>
                <a:srgbClr val="B7BAC3"/>
              </a:solidFill>
              <a:latin typeface="Segoe UI" panose="020B0502040204020203" pitchFamily="34" charset="0"/>
            </a:endParaRPr>
          </a:p>
        </p:txBody>
      </p:sp>
      <p:sp>
        <p:nvSpPr>
          <p:cNvPr id="6" name="TextBox 5"/>
          <p:cNvSpPr txBox="1"/>
          <p:nvPr/>
        </p:nvSpPr>
        <p:spPr>
          <a:xfrm>
            <a:off x="640080" y="2670048"/>
            <a:ext cx="5806440" cy="2235740"/>
          </a:xfrm>
          <a:prstGeom prst="rect">
            <a:avLst/>
          </a:prstGeom>
          <a:noFill/>
        </p:spPr>
        <p:txBody>
          <a:bodyPr wrap="square" lIns="0" tIns="0" rIns="0" bIns="0">
            <a:spAutoFit/>
          </a:bodyPr>
          <a:lstStyle/>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Détection du typosquatting</a:t>
            </a:r>
            <a:r>
              <a:rPr lang="fr-FR" sz="1300">
                <a:solidFill>
                  <a:srgbClr val="B7BAC3"/>
                </a:solidFill>
                <a:latin typeface="Segoe UI" panose="020B0502040204020203" pitchFamily="34" charset="0"/>
              </a:rPr>
              <a:t> – surveillance quotidienne des nouveaux enregistrements de domaines et des journaux de transparence SSL.</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Analyse visuelle des logos usurpés</a:t>
            </a:r>
            <a:r>
              <a:rPr lang="fr-FR" sz="1300">
                <a:solidFill>
                  <a:srgbClr val="B7BAC3"/>
                </a:solidFill>
                <a:latin typeface="Segoe UI" panose="020B0502040204020203" pitchFamily="34" charset="0"/>
              </a:rPr>
              <a:t> – WHOIS, géolocalisation, captures d’écran et score de risque web pour chaque domaine trouvé.</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Surveillance des boutiques d’applications et des réseaux sociaux</a:t>
            </a:r>
            <a:r>
              <a:rPr lang="fr-FR" sz="1300">
                <a:solidFill>
                  <a:srgbClr val="B7BAC3"/>
                </a:solidFill>
                <a:latin typeface="Segoe UI" panose="020B0502040204020203" pitchFamily="34" charset="0"/>
              </a:rPr>
              <a:t> – applis usurpées sur iTunes / Google Play et faux profils de marque.</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Rapports de risque dédiés</a:t>
            </a:r>
            <a:r>
              <a:rPr lang="fr-FR" sz="1300">
                <a:solidFill>
                  <a:srgbClr val="B7BAC3"/>
                </a:solidFill>
                <a:latin typeface="Segoe UI" panose="020B0502040204020203" pitchFamily="34" charset="0"/>
              </a:rPr>
              <a:t> – rapports Domain Spoofing, VIP Executive, Social Media et Application Security.</a:t>
            </a:r>
            <a:endParaRPr sz="1300">
              <a:solidFill>
                <a:srgbClr val="B7BAC3"/>
              </a:solidFill>
              <a:latin typeface="Segoe UI" panose="020B0502040204020203" pitchFamily="34" charset="0"/>
            </a:endParaRPr>
          </a:p>
        </p:txBody>
      </p:sp>
      <p:sp>
        <p:nvSpPr>
          <p:cNvPr id="7" name="Rounded Rectangle 6"/>
          <p:cNvSpPr/>
          <p:nvPr/>
        </p:nvSpPr>
        <p:spPr>
          <a:xfrm>
            <a:off x="640080" y="6053328"/>
            <a:ext cx="2093976"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Typosquatting</a:t>
            </a:r>
            <a:endParaRPr sz="1050" b="1">
              <a:solidFill>
                <a:srgbClr val="B7BAC3"/>
              </a:solidFill>
              <a:latin typeface="Segoe UI" panose="020B0502040204020203" pitchFamily="34" charset="0"/>
            </a:endParaRPr>
          </a:p>
        </p:txBody>
      </p:sp>
      <p:sp>
        <p:nvSpPr>
          <p:cNvPr id="8" name="Rounded Rectangle 7"/>
          <p:cNvSpPr/>
          <p:nvPr/>
        </p:nvSpPr>
        <p:spPr>
          <a:xfrm>
            <a:off x="2880360" y="6053328"/>
            <a:ext cx="2340864"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Transparence SSL</a:t>
            </a:r>
            <a:endParaRPr sz="1050" b="1">
              <a:solidFill>
                <a:srgbClr val="B7BAC3"/>
              </a:solidFill>
              <a:latin typeface="Segoe UI" panose="020B0502040204020203" pitchFamily="34" charset="0"/>
            </a:endParaRPr>
          </a:p>
        </p:txBody>
      </p:sp>
      <p:sp>
        <p:nvSpPr>
          <p:cNvPr id="9" name="Rounded Rectangle 8"/>
          <p:cNvSpPr/>
          <p:nvPr/>
        </p:nvSpPr>
        <p:spPr>
          <a:xfrm>
            <a:off x="5367528" y="6053328"/>
            <a:ext cx="1600200"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Boutiques d’applis</a:t>
            </a:r>
            <a:endParaRPr sz="1050" b="1">
              <a:solidFill>
                <a:srgbClr val="B7BAC3"/>
              </a:solidFill>
              <a:latin typeface="Segoe UI" panose="020B0502040204020203" pitchFamily="34" charset="0"/>
            </a:endParaRPr>
          </a:p>
        </p:txBody>
      </p:sp>
      <p:sp>
        <p:nvSpPr>
          <p:cNvPr id="10" name="Rounded Rectangle 9"/>
          <p:cNvSpPr/>
          <p:nvPr/>
        </p:nvSpPr>
        <p:spPr>
          <a:xfrm>
            <a:off x="7114032" y="6053328"/>
            <a:ext cx="2834640"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Rapport VIP Executive</a:t>
            </a:r>
            <a:endParaRPr sz="1050" b="1">
              <a:solidFill>
                <a:srgbClr val="B7BAC3"/>
              </a:solidFill>
              <a:latin typeface="Segoe UI" panose="020B0502040204020203" pitchFamily="34" charset="0"/>
            </a:endParaRPr>
          </a:p>
        </p:txBody>
      </p:sp>
      <p:sp>
        <p:nvSpPr>
          <p:cNvPr id="11" name="Rounded Rectangle 10"/>
          <p:cNvSpPr/>
          <p:nvPr/>
        </p:nvSpPr>
        <p:spPr>
          <a:xfrm>
            <a:off x="6903720" y="1417320"/>
            <a:ext cx="4663440" cy="466344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2" name="Picture 11" descr="illustration_brand.png"/>
          <p:cNvPicPr>
            <a:picLocks noChangeAspect="1"/>
          </p:cNvPicPr>
          <p:nvPr/>
        </p:nvPicPr>
        <p:blipFill>
          <a:blip r:embed="rId2"/>
          <a:stretch>
            <a:fillRect/>
          </a:stretch>
        </p:blipFill>
        <p:spPr>
          <a:xfrm>
            <a:off x="7452360" y="1965960"/>
            <a:ext cx="3566160" cy="3566160"/>
          </a:xfrm>
          <a:prstGeom prst="rect">
            <a:avLst/>
          </a:prstGeom>
        </p:spPr>
      </p:pic>
      <p:sp>
        <p:nvSpPr>
          <p:cNvPr id="13" name="TextBox 12"/>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4" name="TextBox 13"/>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10</a:t>
            </a:r>
          </a:p>
        </p:txBody>
      </p:sp>
      <p:sp>
        <p:nvSpPr>
          <p:cNvPr id="15" name="Oval 14"/>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FONCTION CLÉ · 06</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035040" cy="861774"/>
          </a:xfrm>
          <a:prstGeom prst="rect">
            <a:avLst/>
          </a:prstGeom>
          <a:noFill/>
        </p:spPr>
        <p:txBody>
          <a:bodyPr wrap="square" lIns="0" tIns="0" rIns="0" bIns="0" anchor="t">
            <a:spAutoFit/>
          </a:bodyPr>
          <a:lstStyle/>
          <a:p>
            <a:pPr algn="l">
              <a:lnSpc>
                <a:spcPct val="100000"/>
              </a:lnSpc>
            </a:pPr>
            <a:r>
              <a:rPr lang="en-US" sz="2800" b="1">
                <a:solidFill>
                  <a:srgbClr val="FFFFFF"/>
                </a:solidFill>
                <a:latin typeface="Segoe UI Semibold" panose="020B0702040204020203" pitchFamily="34" charset="0"/>
              </a:rPr>
              <a:t>Alertes automatisées et</a:t>
            </a:r>
            <a:endParaRPr sz="2800" b="1">
              <a:solidFill>
                <a:srgbClr val="FFFFFF"/>
              </a:solidFill>
              <a:latin typeface="Segoe UI Semibold" panose="020B0702040204020203" pitchFamily="34" charset="0"/>
            </a:endParaRPr>
          </a:p>
          <a:p>
            <a:pPr algn="l">
              <a:lnSpc>
                <a:spcPct val="100000"/>
              </a:lnSpc>
            </a:pPr>
            <a:r>
              <a:rPr lang="en-US" sz="2800" b="1">
                <a:solidFill>
                  <a:srgbClr val="FFFFFF"/>
                </a:solidFill>
                <a:latin typeface="Segoe UI Semibold" panose="020B0702040204020203" pitchFamily="34" charset="0"/>
              </a:rPr>
              <a:t>réponse aux incidents</a:t>
            </a:r>
            <a:endParaRPr sz="2800" b="1">
              <a:solidFill>
                <a:srgbClr val="FFFFFF"/>
              </a:solidFill>
              <a:latin typeface="Segoe UI Semibold" panose="020B0702040204020203" pitchFamily="34" charset="0"/>
            </a:endParaRPr>
          </a:p>
        </p:txBody>
      </p:sp>
      <p:sp>
        <p:nvSpPr>
          <p:cNvPr id="5" name="TextBox 4"/>
          <p:cNvSpPr txBox="1"/>
          <p:nvPr/>
        </p:nvSpPr>
        <p:spPr>
          <a:xfrm>
            <a:off x="640080" y="1847088"/>
            <a:ext cx="5760720" cy="752963"/>
          </a:xfrm>
          <a:prstGeom prst="rect">
            <a:avLst/>
          </a:prstGeom>
          <a:noFill/>
        </p:spPr>
        <p:txBody>
          <a:bodyPr wrap="square" lIns="0" tIns="0" rIns="0" bIns="0" anchor="t">
            <a:spAutoFit/>
          </a:bodyPr>
          <a:lstStyle/>
          <a:p>
            <a:pPr algn="l">
              <a:lnSpc>
                <a:spcPct val="130000"/>
              </a:lnSpc>
            </a:pPr>
            <a:r>
              <a:rPr lang="fr-FR" sz="1300">
                <a:solidFill>
                  <a:srgbClr val="B7BAC3"/>
                </a:solidFill>
                <a:latin typeface="Segoe UI" panose="020B0502040204020203" pitchFamily="34" charset="0"/>
              </a:rPr>
              <a:t>Transformez la surveillance continue en action. Créez des règles une fois et soyez averti dès que quelque chose compte, avec tout le contexte pour enquêter immédiatement.</a:t>
            </a:r>
            <a:endParaRPr sz="1300">
              <a:solidFill>
                <a:srgbClr val="B7BAC3"/>
              </a:solidFill>
              <a:latin typeface="Segoe UI" panose="020B0502040204020203" pitchFamily="34" charset="0"/>
            </a:endParaRPr>
          </a:p>
        </p:txBody>
      </p:sp>
      <p:sp>
        <p:nvSpPr>
          <p:cNvPr id="6" name="TextBox 5"/>
          <p:cNvSpPr txBox="1"/>
          <p:nvPr/>
        </p:nvSpPr>
        <p:spPr>
          <a:xfrm>
            <a:off x="640080" y="2670048"/>
            <a:ext cx="5806440" cy="2235740"/>
          </a:xfrm>
          <a:prstGeom prst="rect">
            <a:avLst/>
          </a:prstGeom>
          <a:noFill/>
        </p:spPr>
        <p:txBody>
          <a:bodyPr wrap="square" lIns="0" tIns="0" rIns="0" bIns="0">
            <a:spAutoFit/>
          </a:bodyPr>
          <a:lstStyle/>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Règles d’alerte personnalisées</a:t>
            </a:r>
            <a:r>
              <a:rPr lang="fr-FR" sz="1300">
                <a:solidFill>
                  <a:srgbClr val="B7BAC3"/>
                </a:solidFill>
                <a:latin typeface="Segoe UI" panose="020B0502040204020203" pitchFamily="34" charset="0"/>
              </a:rPr>
              <a:t> – créez des requêtes sur n’importe quelle source de données et choisissez la fréquence des notifications.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Flux d’incidents</a:t>
            </a:r>
            <a:r>
              <a:rPr lang="fr-FR" sz="1300">
                <a:solidFill>
                  <a:srgbClr val="B7BAC3"/>
                </a:solidFill>
                <a:latin typeface="Segoe UI" panose="020B0502040204020203" pitchFamily="34" charset="0"/>
              </a:rPr>
              <a:t> – chaque déclenchement est consigné avec statut, source et accès en un clic aux Raw Data.</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Entités extraites</a:t>
            </a:r>
            <a:r>
              <a:rPr lang="fr-FR" sz="1300">
                <a:solidFill>
                  <a:srgbClr val="B7BAC3"/>
                </a:solidFill>
                <a:latin typeface="Segoe UI" panose="020B0502040204020203" pitchFamily="34" charset="0"/>
              </a:rPr>
              <a:t> – domaines, noms d’utilisateur et mots de passe extraits automatiquement de chaque correspondance.</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Exclusions intelligentes</a:t>
            </a:r>
            <a:r>
              <a:rPr lang="fr-FR" sz="1300">
                <a:solidFill>
                  <a:srgbClr val="B7BAC3"/>
                </a:solidFill>
                <a:latin typeface="Segoe UI" panose="020B0502040204020203" pitchFamily="34" charset="0"/>
              </a:rPr>
              <a:t> – réduisez au silence les faux positifs et les correspondances récurrentes grâce à des règles d’exclusion réutilisables.</a:t>
            </a:r>
            <a:endParaRPr sz="1300">
              <a:solidFill>
                <a:srgbClr val="B7BAC3"/>
              </a:solidFill>
              <a:latin typeface="Segoe UI" panose="020B0502040204020203" pitchFamily="34" charset="0"/>
            </a:endParaRPr>
          </a:p>
        </p:txBody>
      </p:sp>
      <p:sp>
        <p:nvSpPr>
          <p:cNvPr id="7" name="Rounded Rectangle 6"/>
          <p:cNvSpPr/>
          <p:nvPr/>
        </p:nvSpPr>
        <p:spPr>
          <a:xfrm>
            <a:off x="640080" y="6053328"/>
            <a:ext cx="1723644"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Règles d’alerte</a:t>
            </a:r>
            <a:endParaRPr sz="1050" b="1">
              <a:solidFill>
                <a:srgbClr val="B7BAC3"/>
              </a:solidFill>
              <a:latin typeface="Segoe UI" panose="020B0502040204020203" pitchFamily="34" charset="0"/>
            </a:endParaRPr>
          </a:p>
        </p:txBody>
      </p:sp>
      <p:sp>
        <p:nvSpPr>
          <p:cNvPr id="8" name="Rounded Rectangle 7"/>
          <p:cNvSpPr/>
          <p:nvPr/>
        </p:nvSpPr>
        <p:spPr>
          <a:xfrm>
            <a:off x="2510028" y="6053328"/>
            <a:ext cx="1476756"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Incidents</a:t>
            </a:r>
          </a:p>
        </p:txBody>
      </p:sp>
      <p:sp>
        <p:nvSpPr>
          <p:cNvPr id="9" name="Rounded Rectangle 8"/>
          <p:cNvSpPr/>
          <p:nvPr/>
        </p:nvSpPr>
        <p:spPr>
          <a:xfrm>
            <a:off x="4133088" y="6053328"/>
            <a:ext cx="1600200"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Exclusions</a:t>
            </a:r>
          </a:p>
        </p:txBody>
      </p:sp>
      <p:sp>
        <p:nvSpPr>
          <p:cNvPr id="10" name="Rounded Rectangle 9"/>
          <p:cNvSpPr/>
          <p:nvPr/>
        </p:nvSpPr>
        <p:spPr>
          <a:xfrm>
            <a:off x="5879592" y="6053328"/>
            <a:ext cx="1353312"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Webhooks</a:t>
            </a:r>
          </a:p>
        </p:txBody>
      </p:sp>
      <p:sp>
        <p:nvSpPr>
          <p:cNvPr id="11" name="Rounded Rectangle 10"/>
          <p:cNvSpPr/>
          <p:nvPr/>
        </p:nvSpPr>
        <p:spPr>
          <a:xfrm>
            <a:off x="6903720" y="1417320"/>
            <a:ext cx="4663440" cy="466344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2" name="Picture 11" descr="illustration_alerts.png"/>
          <p:cNvPicPr>
            <a:picLocks noChangeAspect="1"/>
          </p:cNvPicPr>
          <p:nvPr/>
        </p:nvPicPr>
        <p:blipFill>
          <a:blip r:embed="rId2"/>
          <a:stretch>
            <a:fillRect/>
          </a:stretch>
        </p:blipFill>
        <p:spPr>
          <a:xfrm>
            <a:off x="7452360" y="1965960"/>
            <a:ext cx="3566160" cy="3566160"/>
          </a:xfrm>
          <a:prstGeom prst="rect">
            <a:avLst/>
          </a:prstGeom>
        </p:spPr>
      </p:pic>
      <p:sp>
        <p:nvSpPr>
          <p:cNvPr id="13" name="TextBox 12"/>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4" name="TextBox 13"/>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11</a:t>
            </a:r>
          </a:p>
        </p:txBody>
      </p:sp>
      <p:sp>
        <p:nvSpPr>
          <p:cNvPr id="15" name="Oval 14"/>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FONCTION CLÉ · 07</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035040" cy="861774"/>
          </a:xfrm>
          <a:prstGeom prst="rect">
            <a:avLst/>
          </a:prstGeom>
          <a:noFill/>
        </p:spPr>
        <p:txBody>
          <a:bodyPr wrap="square" lIns="0" tIns="0" rIns="0" bIns="0" anchor="t">
            <a:spAutoFit/>
          </a:bodyPr>
          <a:lstStyle/>
          <a:p>
            <a:pPr algn="l">
              <a:lnSpc>
                <a:spcPct val="100000"/>
              </a:lnSpc>
            </a:pPr>
            <a:r>
              <a:rPr lang="en-US" sz="2800" b="1">
                <a:solidFill>
                  <a:srgbClr val="FFFFFF"/>
                </a:solidFill>
                <a:latin typeface="Segoe UI Semibold" panose="020B0702040204020203" pitchFamily="34" charset="0"/>
              </a:rPr>
              <a:t>Rapports de direction et</a:t>
            </a:r>
            <a:endParaRPr sz="2800" b="1">
              <a:solidFill>
                <a:srgbClr val="FFFFFF"/>
              </a:solidFill>
              <a:latin typeface="Segoe UI Semibold" panose="020B0702040204020203" pitchFamily="34" charset="0"/>
            </a:endParaRPr>
          </a:p>
          <a:p>
            <a:pPr algn="l">
              <a:lnSpc>
                <a:spcPct val="100000"/>
              </a:lnSpc>
            </a:pPr>
            <a:r>
              <a:rPr lang="en-US" sz="2800" b="1">
                <a:solidFill>
                  <a:srgbClr val="FFFFFF"/>
                </a:solidFill>
                <a:latin typeface="Segoe UI Semibold" panose="020B0702040204020203" pitchFamily="34" charset="0"/>
              </a:rPr>
              <a:t>benchmarking sectoriel</a:t>
            </a:r>
            <a:endParaRPr sz="2800" b="1">
              <a:solidFill>
                <a:srgbClr val="FFFFFF"/>
              </a:solidFill>
              <a:latin typeface="Segoe UI Semibold" panose="020B0702040204020203" pitchFamily="34" charset="0"/>
            </a:endParaRPr>
          </a:p>
        </p:txBody>
      </p:sp>
      <p:sp>
        <p:nvSpPr>
          <p:cNvPr id="5" name="TextBox 4"/>
          <p:cNvSpPr txBox="1"/>
          <p:nvPr/>
        </p:nvSpPr>
        <p:spPr>
          <a:xfrm>
            <a:off x="640080" y="1847088"/>
            <a:ext cx="5760720" cy="752963"/>
          </a:xfrm>
          <a:prstGeom prst="rect">
            <a:avLst/>
          </a:prstGeom>
          <a:noFill/>
        </p:spPr>
        <p:txBody>
          <a:bodyPr wrap="square" lIns="0" tIns="0" rIns="0" bIns="0" anchor="t">
            <a:spAutoFit/>
          </a:bodyPr>
          <a:lstStyle/>
          <a:p>
            <a:pPr algn="l">
              <a:lnSpc>
                <a:spcPct val="130000"/>
              </a:lnSpc>
            </a:pPr>
            <a:r>
              <a:rPr lang="fr-FR" sz="1300">
                <a:solidFill>
                  <a:srgbClr val="B7BAC3"/>
                </a:solidFill>
                <a:latin typeface="Segoe UI" panose="020B0502040204020203" pitchFamily="34" charset="0"/>
              </a:rPr>
              <a:t>Transformez les données brutes sur les menaces en rapports prêts pour le conseil d’administration, planifiés automatiquement ou générés à la demande, et comparés à votre secteur et à vos concurrents.</a:t>
            </a:r>
            <a:endParaRPr sz="1300">
              <a:solidFill>
                <a:srgbClr val="B7BAC3"/>
              </a:solidFill>
              <a:latin typeface="Segoe UI" panose="020B0502040204020203" pitchFamily="34" charset="0"/>
            </a:endParaRPr>
          </a:p>
        </p:txBody>
      </p:sp>
      <p:sp>
        <p:nvSpPr>
          <p:cNvPr id="6" name="TextBox 5"/>
          <p:cNvSpPr txBox="1"/>
          <p:nvPr/>
        </p:nvSpPr>
        <p:spPr>
          <a:xfrm>
            <a:off x="640080" y="2670048"/>
            <a:ext cx="5806440" cy="2235740"/>
          </a:xfrm>
          <a:prstGeom prst="rect">
            <a:avLst/>
          </a:prstGeom>
          <a:noFill/>
        </p:spPr>
        <p:txBody>
          <a:bodyPr wrap="square" lIns="0" tIns="0" rIns="0" bIns="0">
            <a:spAutoFit/>
          </a:bodyPr>
          <a:lstStyle/>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Évaluations complètes</a:t>
            </a:r>
            <a:r>
              <a:rPr lang="fr-FR" sz="1300">
                <a:solidFill>
                  <a:srgbClr val="B7BAC3"/>
                </a:solidFill>
                <a:latin typeface="Segoe UI" panose="020B0502040204020203" pitchFamily="34" charset="0"/>
              </a:rPr>
              <a:t> – rapports en un clic couvrant le risque de fuite, l’infrastructure, l’usurpation et la sécurité des applications.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Rapport comparatif des identifiants divulgués</a:t>
            </a:r>
            <a:r>
              <a:rPr lang="fr-FR" sz="1300">
                <a:solidFill>
                  <a:srgbClr val="B7BAC3"/>
                </a:solidFill>
                <a:latin typeface="Segoe UI" panose="020B0502040204020203" pitchFamily="34" charset="0"/>
              </a:rPr>
              <a:t> – comparez l’exposition entre divisions, filiales ou pairs.</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Envoi planifié</a:t>
            </a:r>
            <a:r>
              <a:rPr lang="fr-FR" sz="1300">
                <a:solidFill>
                  <a:srgbClr val="B7BAC3"/>
                </a:solidFill>
                <a:latin typeface="Segoe UI" panose="020B0502040204020203" pitchFamily="34" charset="0"/>
              </a:rPr>
              <a:t> – les rapports récurrents arrivent automatiquement dans votre boîte de réception, sans travail manuel.</a:t>
            </a:r>
            <a:endParaRPr sz="1300">
              <a:solidFill>
                <a:srgbClr val="B7BAC3"/>
              </a:solidFill>
              <a:latin typeface="Segoe UI" panose="020B0502040204020203" pitchFamily="34" charset="0"/>
            </a:endParaRPr>
          </a:p>
          <a:p>
            <a:pPr>
              <a:lnSpc>
                <a:spcPct val="112000"/>
              </a:lnSpc>
              <a:spcAft>
                <a:spcPts val="12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Darknet Exposure Report</a:t>
            </a:r>
            <a:r>
              <a:rPr lang="fr-FR" sz="1300">
                <a:solidFill>
                  <a:srgbClr val="B7BAC3"/>
                </a:solidFill>
                <a:latin typeface="Segoe UI" panose="020B0502040204020203" pitchFamily="34" charset="0"/>
              </a:rPr>
              <a:t> – une analyse approfondie ponctuelle de 24 heures, livrée en PDF + données CSV brutes.</a:t>
            </a:r>
            <a:endParaRPr sz="1300">
              <a:solidFill>
                <a:srgbClr val="B7BAC3"/>
              </a:solidFill>
              <a:latin typeface="Segoe UI" panose="020B0502040204020203" pitchFamily="34" charset="0"/>
            </a:endParaRPr>
          </a:p>
        </p:txBody>
      </p:sp>
      <p:sp>
        <p:nvSpPr>
          <p:cNvPr id="7" name="Rounded Rectangle 6"/>
          <p:cNvSpPr/>
          <p:nvPr/>
        </p:nvSpPr>
        <p:spPr>
          <a:xfrm>
            <a:off x="640080" y="6053328"/>
            <a:ext cx="1723644"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Risque de fuite</a:t>
            </a:r>
            <a:endParaRPr sz="1050" b="1">
              <a:solidFill>
                <a:srgbClr val="B7BAC3"/>
              </a:solidFill>
              <a:latin typeface="Segoe UI" panose="020B0502040204020203" pitchFamily="34" charset="0"/>
            </a:endParaRPr>
          </a:p>
        </p:txBody>
      </p:sp>
      <p:sp>
        <p:nvSpPr>
          <p:cNvPr id="8" name="Rounded Rectangle 7"/>
          <p:cNvSpPr/>
          <p:nvPr/>
        </p:nvSpPr>
        <p:spPr>
          <a:xfrm>
            <a:off x="2510028" y="6053328"/>
            <a:ext cx="2711196"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Risque d’infrastructure</a:t>
            </a:r>
            <a:endParaRPr sz="1050" b="1">
              <a:solidFill>
                <a:srgbClr val="B7BAC3"/>
              </a:solidFill>
              <a:latin typeface="Segoe UI" panose="020B0502040204020203" pitchFamily="34" charset="0"/>
            </a:endParaRPr>
          </a:p>
        </p:txBody>
      </p:sp>
      <p:sp>
        <p:nvSpPr>
          <p:cNvPr id="9" name="Rounded Rectangle 8"/>
          <p:cNvSpPr/>
          <p:nvPr/>
        </p:nvSpPr>
        <p:spPr>
          <a:xfrm>
            <a:off x="5367528" y="6053328"/>
            <a:ext cx="2217420"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Domain Spoofing</a:t>
            </a:r>
          </a:p>
        </p:txBody>
      </p:sp>
      <p:sp>
        <p:nvSpPr>
          <p:cNvPr id="10" name="Rounded Rectangle 9"/>
          <p:cNvSpPr/>
          <p:nvPr/>
        </p:nvSpPr>
        <p:spPr>
          <a:xfrm>
            <a:off x="7731252" y="6053328"/>
            <a:ext cx="1970532"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sz="1050" b="1">
                <a:solidFill>
                  <a:srgbClr val="B7BAC3"/>
                </a:solidFill>
                <a:latin typeface="Segoe UI"/>
              </a:rPr>
              <a:t>VIP Executive</a:t>
            </a:r>
          </a:p>
        </p:txBody>
      </p:sp>
      <p:sp>
        <p:nvSpPr>
          <p:cNvPr id="11" name="Rounded Rectangle 10"/>
          <p:cNvSpPr/>
          <p:nvPr/>
        </p:nvSpPr>
        <p:spPr>
          <a:xfrm>
            <a:off x="9848088" y="6053328"/>
            <a:ext cx="2464308" cy="310896"/>
          </a:xfrm>
          <a:prstGeom prst="roundRect">
            <a:avLst>
              <a:gd name="adj" fmla="val 50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B7BAC3"/>
                </a:solidFill>
                <a:latin typeface="Segoe UI" panose="020B0502040204020203" pitchFamily="34" charset="0"/>
              </a:rPr>
              <a:t>Rapports planifiés</a:t>
            </a:r>
            <a:endParaRPr sz="1050" b="1">
              <a:solidFill>
                <a:srgbClr val="B7BAC3"/>
              </a:solidFill>
              <a:latin typeface="Segoe UI" panose="020B0502040204020203" pitchFamily="34" charset="0"/>
            </a:endParaRPr>
          </a:p>
        </p:txBody>
      </p:sp>
      <p:sp>
        <p:nvSpPr>
          <p:cNvPr id="12" name="Rounded Rectangle 11"/>
          <p:cNvSpPr/>
          <p:nvPr/>
        </p:nvSpPr>
        <p:spPr>
          <a:xfrm>
            <a:off x="6903720" y="1417320"/>
            <a:ext cx="4663440" cy="466344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3" name="Picture 12" descr="illustration_dashboard.png"/>
          <p:cNvPicPr>
            <a:picLocks noChangeAspect="1"/>
          </p:cNvPicPr>
          <p:nvPr/>
        </p:nvPicPr>
        <p:blipFill>
          <a:blip r:embed="rId2"/>
          <a:stretch>
            <a:fillRect/>
          </a:stretch>
        </p:blipFill>
        <p:spPr>
          <a:xfrm>
            <a:off x="7452360" y="1965960"/>
            <a:ext cx="3566160" cy="3566160"/>
          </a:xfrm>
          <a:prstGeom prst="rect">
            <a:avLst/>
          </a:prstGeom>
        </p:spPr>
      </p:pic>
      <p:sp>
        <p:nvSpPr>
          <p:cNvPr id="14" name="TextBox 13"/>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5" name="TextBox 14"/>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12</a:t>
            </a:r>
          </a:p>
        </p:txBody>
      </p:sp>
      <p:sp>
        <p:nvSpPr>
          <p:cNvPr id="16" name="Oval 15"/>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CONÇU POUR VOTRE ÉQUIPE</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9601200" cy="822960"/>
          </a:xfrm>
          <a:prstGeom prst="rect">
            <a:avLst/>
          </a:prstGeom>
          <a:noFill/>
        </p:spPr>
        <p:txBody>
          <a:bodyPr wrap="square" lIns="0" tIns="0" rIns="0" bIns="0" anchor="t">
            <a:spAutoFit/>
          </a:bodyPr>
          <a:lstStyle/>
          <a:p>
            <a:pPr algn="l">
              <a:lnSpc>
                <a:spcPct val="100000"/>
              </a:lnSpc>
            </a:pPr>
            <a:r>
              <a:rPr lang="fr-FR" sz="2700" b="1">
                <a:solidFill>
                  <a:srgbClr val="FFFFFF"/>
                </a:solidFill>
                <a:latin typeface="Segoe UI Semibold" panose="020B0702040204020203" pitchFamily="34" charset="0"/>
              </a:rPr>
              <a:t>Des analyses ciblées pour chaque rôle</a:t>
            </a:r>
            <a:endParaRPr sz="2700" b="1">
              <a:solidFill>
                <a:srgbClr val="FFFFFF"/>
              </a:solidFill>
              <a:latin typeface="Segoe UI Semibold" panose="020B0702040204020203" pitchFamily="34" charset="0"/>
            </a:endParaRPr>
          </a:p>
          <a:p>
            <a:pPr algn="l">
              <a:lnSpc>
                <a:spcPct val="100000"/>
              </a:lnSpc>
            </a:pPr>
            <a:r>
              <a:rPr lang="en-US" sz="2700" b="1">
                <a:solidFill>
                  <a:srgbClr val="FFFFFF"/>
                </a:solidFill>
                <a:latin typeface="Segoe UI Semibold" panose="020B0702040204020203" pitchFamily="34" charset="0"/>
              </a:rPr>
              <a:t>en cybersécurité</a:t>
            </a:r>
            <a:endParaRPr sz="2700" b="1">
              <a:solidFill>
                <a:srgbClr val="FFFFFF"/>
              </a:solidFill>
              <a:latin typeface="Segoe UI Semibold" panose="020B0702040204020203" pitchFamily="34" charset="0"/>
            </a:endParaRPr>
          </a:p>
        </p:txBody>
      </p:sp>
      <p:sp>
        <p:nvSpPr>
          <p:cNvPr id="5" name="Rounded Rectangle 4"/>
          <p:cNvSpPr/>
          <p:nvPr/>
        </p:nvSpPr>
        <p:spPr>
          <a:xfrm>
            <a:off x="640080" y="1965960"/>
            <a:ext cx="3520440" cy="4160520"/>
          </a:xfrm>
          <a:prstGeom prst="roundRect">
            <a:avLst>
              <a:gd name="adj" fmla="val 40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Rectangle 5"/>
          <p:cNvSpPr/>
          <p:nvPr/>
        </p:nvSpPr>
        <p:spPr>
          <a:xfrm>
            <a:off x="640080" y="1965960"/>
            <a:ext cx="3520440" cy="73152"/>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932688" y="2258568"/>
            <a:ext cx="2971800" cy="270395"/>
          </a:xfrm>
          <a:prstGeom prst="rect">
            <a:avLst/>
          </a:prstGeom>
          <a:noFill/>
        </p:spPr>
        <p:txBody>
          <a:bodyPr wrap="square" lIns="0" tIns="0" rIns="0" bIns="0" anchor="t">
            <a:spAutoFit/>
          </a:bodyPr>
          <a:lstStyle/>
          <a:p>
            <a:pPr algn="l">
              <a:lnSpc>
                <a:spcPct val="105000"/>
              </a:lnSpc>
            </a:pPr>
            <a:r>
              <a:rPr lang="en-US" b="1">
                <a:solidFill>
                  <a:srgbClr val="FFFFFF"/>
                </a:solidFill>
                <a:latin typeface="Segoe UI Semibold" panose="020B0702040204020203" pitchFamily="34" charset="0"/>
              </a:rPr>
              <a:t>RSSI</a:t>
            </a:r>
            <a:endParaRPr b="1">
              <a:solidFill>
                <a:srgbClr val="FFFFFF"/>
              </a:solidFill>
              <a:latin typeface="Segoe UI Semibold" panose="020B0702040204020203" pitchFamily="34" charset="0"/>
            </a:endParaRPr>
          </a:p>
        </p:txBody>
      </p:sp>
      <p:sp>
        <p:nvSpPr>
          <p:cNvPr id="8" name="TextBox 7"/>
          <p:cNvSpPr txBox="1"/>
          <p:nvPr/>
        </p:nvSpPr>
        <p:spPr>
          <a:xfrm>
            <a:off x="932688" y="3017520"/>
            <a:ext cx="2971800" cy="406458"/>
          </a:xfrm>
          <a:prstGeom prst="rect">
            <a:avLst/>
          </a:prstGeom>
          <a:noFill/>
        </p:spPr>
        <p:txBody>
          <a:bodyPr wrap="square" lIns="0" tIns="0" rIns="0" bIns="0" anchor="t">
            <a:spAutoFit/>
          </a:bodyPr>
          <a:lstStyle/>
          <a:p>
            <a:pPr algn="l">
              <a:lnSpc>
                <a:spcPct val="115000"/>
              </a:lnSpc>
            </a:pPr>
            <a:r>
              <a:rPr lang="fr-FR" sz="1200" b="1">
                <a:solidFill>
                  <a:srgbClr val="FFC72C"/>
                </a:solidFill>
                <a:latin typeface="Segoe UI" panose="020B0502040204020203" pitchFamily="34" charset="0"/>
              </a:rPr>
              <a:t>Visibilité stratégique et priorisation des risques</a:t>
            </a:r>
            <a:endParaRPr sz="1200" b="1">
              <a:solidFill>
                <a:srgbClr val="FFC72C"/>
              </a:solidFill>
              <a:latin typeface="Segoe UI" panose="020B0502040204020203" pitchFamily="34" charset="0"/>
            </a:endParaRPr>
          </a:p>
        </p:txBody>
      </p:sp>
      <p:cxnSp>
        <p:nvCxnSpPr>
          <p:cNvPr id="9" name="Connector 8"/>
          <p:cNvCxnSpPr/>
          <p:nvPr/>
        </p:nvCxnSpPr>
        <p:spPr>
          <a:xfrm>
            <a:off x="932688" y="3566160"/>
            <a:ext cx="2935224" cy="0"/>
          </a:xfrm>
          <a:prstGeom prst="line">
            <a:avLst/>
          </a:prstGeom>
          <a:ln w="12700">
            <a:solidFill>
              <a:srgbClr val="2A2C34"/>
            </a:solidFill>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932688" y="3749040"/>
            <a:ext cx="2971800" cy="1262846"/>
          </a:xfrm>
          <a:prstGeom prst="rect">
            <a:avLst/>
          </a:prstGeom>
          <a:noFill/>
        </p:spPr>
        <p:txBody>
          <a:bodyPr wrap="square" lIns="0" tIns="0" rIns="0" bIns="0" anchor="t">
            <a:spAutoFit/>
          </a:bodyPr>
          <a:lstStyle/>
          <a:p>
            <a:pPr algn="l">
              <a:lnSpc>
                <a:spcPct val="140000"/>
              </a:lnSpc>
            </a:pPr>
            <a:r>
              <a:rPr lang="fr-FR" sz="1200">
                <a:solidFill>
                  <a:srgbClr val="B7BAC3"/>
                </a:solidFill>
                <a:latin typeface="Segoe UI" panose="020B0502040204020203" pitchFamily="34" charset="0"/>
              </a:rPr>
              <a:t>Visibilité continue sur les identifiants divulgués, les accès exposés et les fuites chez des tiers, traduite en analyses claires, prêtes pour le conseil d’administration, pour la gouvernance et la conformité.</a:t>
            </a:r>
            <a:endParaRPr sz="1200">
              <a:solidFill>
                <a:srgbClr val="B7BAC3"/>
              </a:solidFill>
              <a:latin typeface="Segoe UI" panose="020B0502040204020203" pitchFamily="34" charset="0"/>
            </a:endParaRPr>
          </a:p>
        </p:txBody>
      </p:sp>
      <p:sp>
        <p:nvSpPr>
          <p:cNvPr id="11" name="Rounded Rectangle 10"/>
          <p:cNvSpPr/>
          <p:nvPr/>
        </p:nvSpPr>
        <p:spPr>
          <a:xfrm>
            <a:off x="4434840" y="1965960"/>
            <a:ext cx="3520440" cy="4160520"/>
          </a:xfrm>
          <a:prstGeom prst="roundRect">
            <a:avLst>
              <a:gd name="adj" fmla="val 40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Rectangle 11"/>
          <p:cNvSpPr/>
          <p:nvPr/>
        </p:nvSpPr>
        <p:spPr>
          <a:xfrm>
            <a:off x="4434840" y="1965960"/>
            <a:ext cx="3520440" cy="73152"/>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3" name="TextBox 12"/>
          <p:cNvSpPr txBox="1"/>
          <p:nvPr/>
        </p:nvSpPr>
        <p:spPr>
          <a:xfrm>
            <a:off x="4727448" y="2258568"/>
            <a:ext cx="2971800" cy="270395"/>
          </a:xfrm>
          <a:prstGeom prst="rect">
            <a:avLst/>
          </a:prstGeom>
          <a:noFill/>
        </p:spPr>
        <p:txBody>
          <a:bodyPr wrap="square" lIns="0" tIns="0" rIns="0" bIns="0" anchor="t">
            <a:spAutoFit/>
          </a:bodyPr>
          <a:lstStyle/>
          <a:p>
            <a:pPr algn="l">
              <a:lnSpc>
                <a:spcPct val="105000"/>
              </a:lnSpc>
            </a:pPr>
            <a:r>
              <a:rPr lang="en-US" b="1">
                <a:solidFill>
                  <a:srgbClr val="FFFFFF"/>
                </a:solidFill>
                <a:latin typeface="Segoe UI Semibold" panose="020B0702040204020203" pitchFamily="34" charset="0"/>
              </a:rPr>
              <a:t>Analystes threat intelligence</a:t>
            </a:r>
            <a:endParaRPr b="1">
              <a:solidFill>
                <a:srgbClr val="FFFFFF"/>
              </a:solidFill>
              <a:latin typeface="Segoe UI Semibold" panose="020B0702040204020203" pitchFamily="34" charset="0"/>
            </a:endParaRPr>
          </a:p>
        </p:txBody>
      </p:sp>
      <p:sp>
        <p:nvSpPr>
          <p:cNvPr id="14" name="TextBox 13"/>
          <p:cNvSpPr txBox="1"/>
          <p:nvPr/>
        </p:nvSpPr>
        <p:spPr>
          <a:xfrm>
            <a:off x="4727448" y="3017520"/>
            <a:ext cx="2971800" cy="194092"/>
          </a:xfrm>
          <a:prstGeom prst="rect">
            <a:avLst/>
          </a:prstGeom>
          <a:noFill/>
        </p:spPr>
        <p:txBody>
          <a:bodyPr wrap="square" lIns="0" tIns="0" rIns="0" bIns="0" anchor="t">
            <a:spAutoFit/>
          </a:bodyPr>
          <a:lstStyle/>
          <a:p>
            <a:pPr algn="l">
              <a:lnSpc>
                <a:spcPct val="115000"/>
              </a:lnSpc>
            </a:pPr>
            <a:r>
              <a:rPr lang="en-US" sz="1200" b="1">
                <a:solidFill>
                  <a:srgbClr val="FFC72C"/>
                </a:solidFill>
                <a:latin typeface="Segoe UI" panose="020B0502040204020203" pitchFamily="34" charset="0"/>
              </a:rPr>
              <a:t>Détecter, corréler, contextualiser</a:t>
            </a:r>
            <a:endParaRPr sz="1200" b="1">
              <a:solidFill>
                <a:srgbClr val="FFC72C"/>
              </a:solidFill>
              <a:latin typeface="Segoe UI" panose="020B0502040204020203" pitchFamily="34" charset="0"/>
            </a:endParaRPr>
          </a:p>
        </p:txBody>
      </p:sp>
      <p:cxnSp>
        <p:nvCxnSpPr>
          <p:cNvPr id="15" name="Connector 14"/>
          <p:cNvCxnSpPr/>
          <p:nvPr/>
        </p:nvCxnSpPr>
        <p:spPr>
          <a:xfrm>
            <a:off x="4727448" y="3566160"/>
            <a:ext cx="2935224" cy="0"/>
          </a:xfrm>
          <a:prstGeom prst="line">
            <a:avLst/>
          </a:prstGeom>
          <a:ln w="12700">
            <a:solidFill>
              <a:srgbClr val="2A2C34"/>
            </a:solidFill>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4727448" y="3749040"/>
            <a:ext cx="2971800" cy="1262846"/>
          </a:xfrm>
          <a:prstGeom prst="rect">
            <a:avLst/>
          </a:prstGeom>
          <a:noFill/>
        </p:spPr>
        <p:txBody>
          <a:bodyPr wrap="square" lIns="0" tIns="0" rIns="0" bIns="0" anchor="t">
            <a:spAutoFit/>
          </a:bodyPr>
          <a:lstStyle/>
          <a:p>
            <a:pPr algn="l">
              <a:lnSpc>
                <a:spcPct val="140000"/>
              </a:lnSpc>
            </a:pPr>
            <a:r>
              <a:rPr lang="fr-FR" sz="1200">
                <a:solidFill>
                  <a:srgbClr val="B7BAC3"/>
                </a:solidFill>
                <a:latin typeface="Segoe UI" panose="020B0502040204020203" pitchFamily="34" charset="0"/>
              </a:rPr>
              <a:t>Réunissez recherche sur le dark web, surveillance des données volées, analyse des stealer logs et profilage des acteurs de la menace dans un seul flux de travail pour valider plus tôt les menaces émergentes.</a:t>
            </a:r>
            <a:endParaRPr sz="1200">
              <a:solidFill>
                <a:srgbClr val="B7BAC3"/>
              </a:solidFill>
              <a:latin typeface="Segoe UI" panose="020B0502040204020203" pitchFamily="34" charset="0"/>
            </a:endParaRPr>
          </a:p>
        </p:txBody>
      </p:sp>
      <p:sp>
        <p:nvSpPr>
          <p:cNvPr id="17" name="Rounded Rectangle 16"/>
          <p:cNvSpPr/>
          <p:nvPr/>
        </p:nvSpPr>
        <p:spPr>
          <a:xfrm>
            <a:off x="8229600" y="1965960"/>
            <a:ext cx="3520440" cy="4160520"/>
          </a:xfrm>
          <a:prstGeom prst="roundRect">
            <a:avLst>
              <a:gd name="adj" fmla="val 40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Rectangle 17"/>
          <p:cNvSpPr/>
          <p:nvPr/>
        </p:nvSpPr>
        <p:spPr>
          <a:xfrm>
            <a:off x="8229600" y="1965960"/>
            <a:ext cx="3520440" cy="73152"/>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8522208" y="2258568"/>
            <a:ext cx="2971800" cy="270395"/>
          </a:xfrm>
          <a:prstGeom prst="rect">
            <a:avLst/>
          </a:prstGeom>
          <a:noFill/>
        </p:spPr>
        <p:txBody>
          <a:bodyPr wrap="square" lIns="0" tIns="0" rIns="0" bIns="0" anchor="t">
            <a:spAutoFit/>
          </a:bodyPr>
          <a:lstStyle/>
          <a:p>
            <a:pPr algn="l">
              <a:lnSpc>
                <a:spcPct val="105000"/>
              </a:lnSpc>
            </a:pPr>
            <a:r>
              <a:rPr lang="en-US" b="1">
                <a:solidFill>
                  <a:srgbClr val="FFFFFF"/>
                </a:solidFill>
                <a:latin typeface="Segoe UI Semibold" panose="020B0702040204020203" pitchFamily="34" charset="0"/>
              </a:rPr>
              <a:t>Analystes SOC</a:t>
            </a:r>
            <a:endParaRPr b="1">
              <a:solidFill>
                <a:srgbClr val="FFFFFF"/>
              </a:solidFill>
              <a:latin typeface="Segoe UI Semibold" panose="020B0702040204020203" pitchFamily="34" charset="0"/>
            </a:endParaRPr>
          </a:p>
        </p:txBody>
      </p:sp>
      <p:sp>
        <p:nvSpPr>
          <p:cNvPr id="20" name="TextBox 19"/>
          <p:cNvSpPr txBox="1"/>
          <p:nvPr/>
        </p:nvSpPr>
        <p:spPr>
          <a:xfrm>
            <a:off x="8522208" y="3017520"/>
            <a:ext cx="2971800" cy="194092"/>
          </a:xfrm>
          <a:prstGeom prst="rect">
            <a:avLst/>
          </a:prstGeom>
          <a:noFill/>
        </p:spPr>
        <p:txBody>
          <a:bodyPr wrap="square" lIns="0" tIns="0" rIns="0" bIns="0" anchor="t">
            <a:spAutoFit/>
          </a:bodyPr>
          <a:lstStyle/>
          <a:p>
            <a:pPr algn="l">
              <a:lnSpc>
                <a:spcPct val="115000"/>
              </a:lnSpc>
            </a:pPr>
            <a:r>
              <a:rPr lang="fr-FR" sz="1200" b="1">
                <a:solidFill>
                  <a:srgbClr val="FFC72C"/>
                </a:solidFill>
                <a:latin typeface="Segoe UI" panose="020B0502040204020203" pitchFamily="34" charset="0"/>
              </a:rPr>
              <a:t>Une réponse plus rapide et plus précise</a:t>
            </a:r>
            <a:endParaRPr sz="1200" b="1">
              <a:solidFill>
                <a:srgbClr val="FFC72C"/>
              </a:solidFill>
              <a:latin typeface="Segoe UI" panose="020B0502040204020203" pitchFamily="34" charset="0"/>
            </a:endParaRPr>
          </a:p>
        </p:txBody>
      </p:sp>
      <p:cxnSp>
        <p:nvCxnSpPr>
          <p:cNvPr id="21" name="Connector 20"/>
          <p:cNvCxnSpPr/>
          <p:nvPr/>
        </p:nvCxnSpPr>
        <p:spPr>
          <a:xfrm>
            <a:off x="8522208" y="3566160"/>
            <a:ext cx="2935224" cy="0"/>
          </a:xfrm>
          <a:prstGeom prst="line">
            <a:avLst/>
          </a:prstGeom>
          <a:ln w="12700">
            <a:solidFill>
              <a:srgbClr val="2A2C34"/>
            </a:solidFill>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8522208" y="3749040"/>
            <a:ext cx="2971800" cy="1262846"/>
          </a:xfrm>
          <a:prstGeom prst="rect">
            <a:avLst/>
          </a:prstGeom>
          <a:noFill/>
        </p:spPr>
        <p:txBody>
          <a:bodyPr wrap="square" lIns="0" tIns="0" rIns="0" bIns="0" anchor="t">
            <a:spAutoFit/>
          </a:bodyPr>
          <a:lstStyle/>
          <a:p>
            <a:pPr algn="l">
              <a:lnSpc>
                <a:spcPct val="140000"/>
              </a:lnSpc>
            </a:pPr>
            <a:r>
              <a:rPr lang="fr-FR" sz="1200">
                <a:solidFill>
                  <a:srgbClr val="B7BAC3"/>
                </a:solidFill>
                <a:latin typeface="Segoe UI" panose="020B0502040204020203" pitchFamily="34" charset="0"/>
              </a:rPr>
              <a:t>Enrichissez le SIEM et les investigations d'incidents avec des signaux externes du dark web pour confirmer les incidents plus vite, réduire les faux positifs et raccourcir le délai moyen de réponse.</a:t>
            </a:r>
            <a:endParaRPr sz="1200">
              <a:solidFill>
                <a:srgbClr val="B7BAC3"/>
              </a:solidFill>
              <a:latin typeface="Segoe UI" panose="020B0502040204020203" pitchFamily="34" charset="0"/>
            </a:endParaRPr>
          </a:p>
        </p:txBody>
      </p:sp>
      <p:sp>
        <p:nvSpPr>
          <p:cNvPr id="23" name="TextBox 22"/>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24" name="TextBox 23"/>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13</a:t>
            </a:r>
          </a:p>
        </p:txBody>
      </p:sp>
      <p:sp>
        <p:nvSpPr>
          <p:cNvPr id="25" name="Oval 24"/>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fr-FR" sz="1300" b="1" spc="220">
                <a:solidFill>
                  <a:srgbClr val="FFC72C"/>
                </a:solidFill>
                <a:latin typeface="Segoe UI" panose="020B0502040204020203" pitchFamily="34" charset="0"/>
              </a:rPr>
              <a:t>PRÊT POUR LES ENTREPRISES ET LES MSSP</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6858000" cy="822960"/>
          </a:xfrm>
          <a:prstGeom prst="rect">
            <a:avLst/>
          </a:prstGeom>
          <a:noFill/>
        </p:spPr>
        <p:txBody>
          <a:bodyPr wrap="square" lIns="0" tIns="0" rIns="0" bIns="0" anchor="t">
            <a:spAutoFit/>
          </a:bodyPr>
          <a:lstStyle/>
          <a:p>
            <a:pPr algn="l">
              <a:lnSpc>
                <a:spcPct val="100000"/>
              </a:lnSpc>
            </a:pPr>
            <a:r>
              <a:rPr lang="fr-FR" sz="2700" b="1">
                <a:solidFill>
                  <a:srgbClr val="FFFFFF"/>
                </a:solidFill>
                <a:latin typeface="Segoe UI Semibold" panose="020B0702040204020203" pitchFamily="34" charset="0"/>
              </a:rPr>
              <a:t>Conçu pour passer à l'échelle entre équipes,</a:t>
            </a:r>
            <a:endParaRPr sz="2700" b="1">
              <a:solidFill>
                <a:srgbClr val="FFFFFF"/>
              </a:solidFill>
              <a:latin typeface="Segoe UI Semibold" panose="020B0702040204020203" pitchFamily="34" charset="0"/>
            </a:endParaRPr>
          </a:p>
          <a:p>
            <a:pPr algn="l">
              <a:lnSpc>
                <a:spcPct val="100000"/>
              </a:lnSpc>
            </a:pPr>
            <a:r>
              <a:rPr lang="en-US" sz="2700" b="1">
                <a:solidFill>
                  <a:srgbClr val="FFFFFF"/>
                </a:solidFill>
                <a:latin typeface="Segoe UI Semibold" panose="020B0702040204020203" pitchFamily="34" charset="0"/>
              </a:rPr>
              <a:t>marques et clients</a:t>
            </a:r>
            <a:endParaRPr sz="2700" b="1">
              <a:solidFill>
                <a:srgbClr val="FFFFFF"/>
              </a:solidFill>
              <a:latin typeface="Segoe UI Semibold" panose="020B0702040204020203" pitchFamily="34" charset="0"/>
            </a:endParaRPr>
          </a:p>
        </p:txBody>
      </p:sp>
      <p:sp>
        <p:nvSpPr>
          <p:cNvPr id="5" name="TextBox 4"/>
          <p:cNvSpPr txBox="1"/>
          <p:nvPr/>
        </p:nvSpPr>
        <p:spPr>
          <a:xfrm>
            <a:off x="640080" y="1874519"/>
            <a:ext cx="6035040" cy="781945"/>
          </a:xfrm>
          <a:prstGeom prst="rect">
            <a:avLst/>
          </a:prstGeom>
          <a:noFill/>
        </p:spPr>
        <p:txBody>
          <a:bodyPr wrap="square" lIns="0" tIns="0" rIns="0" bIns="0" anchor="t">
            <a:spAutoFit/>
          </a:bodyPr>
          <a:lstStyle/>
          <a:p>
            <a:pPr algn="l">
              <a:lnSpc>
                <a:spcPct val="130000"/>
              </a:lnSpc>
            </a:pPr>
            <a:r>
              <a:rPr lang="fr-FR" sz="1350">
                <a:solidFill>
                  <a:srgbClr val="B7BAC3"/>
                </a:solidFill>
                <a:latin typeface="Segoe UI" panose="020B0502040204020203" pitchFamily="34" charset="0"/>
              </a:rPr>
              <a:t>Gérez chaque filiale, marque ou client depuis un seul compte – avec des rôles granulaires, la visibilité sur l'usage et un accès complet à l'API pour l'automatisation.</a:t>
            </a:r>
            <a:endParaRPr sz="1350">
              <a:solidFill>
                <a:srgbClr val="B7BAC3"/>
              </a:solidFill>
              <a:latin typeface="Segoe UI" panose="020B0502040204020203" pitchFamily="34" charset="0"/>
            </a:endParaRPr>
          </a:p>
        </p:txBody>
      </p:sp>
      <p:sp>
        <p:nvSpPr>
          <p:cNvPr id="6" name="TextBox 5"/>
          <p:cNvSpPr txBox="1"/>
          <p:nvPr/>
        </p:nvSpPr>
        <p:spPr>
          <a:xfrm>
            <a:off x="640080" y="2834640"/>
            <a:ext cx="5852160" cy="2312684"/>
          </a:xfrm>
          <a:prstGeom prst="rect">
            <a:avLst/>
          </a:prstGeom>
          <a:noFill/>
        </p:spPr>
        <p:txBody>
          <a:bodyPr wrap="square" lIns="0" tIns="0" rIns="0" bIns="0">
            <a:spAutoFit/>
          </a:bodyPr>
          <a:lstStyle/>
          <a:p>
            <a:pPr>
              <a:lnSpc>
                <a:spcPct val="112000"/>
              </a:lnSpc>
              <a:spcAft>
                <a:spcPts val="14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Gestion d'organisations multi-tenant – </a:t>
            </a:r>
            <a:r>
              <a:rPr lang="fr-FR" sz="1300">
                <a:solidFill>
                  <a:srgbClr val="B7BAC3"/>
                </a:solidFill>
                <a:latin typeface="Segoe UI" panose="020B0502040204020203" pitchFamily="34" charset="0"/>
              </a:rPr>
              <a:t>passez d'un compte client à l'autre instantanément</a:t>
            </a:r>
            <a:endParaRPr sz="1300">
              <a:solidFill>
                <a:srgbClr val="B7BAC3"/>
              </a:solidFill>
              <a:latin typeface="Segoe UI" panose="020B0502040204020203" pitchFamily="34" charset="0"/>
            </a:endParaRPr>
          </a:p>
          <a:p>
            <a:pPr>
              <a:lnSpc>
                <a:spcPct val="112000"/>
              </a:lnSpc>
              <a:spcAft>
                <a:spcPts val="14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Contrôle d'accès basé sur les rôles avec 2FA – </a:t>
            </a:r>
            <a:r>
              <a:rPr lang="fr-FR" sz="1300">
                <a:solidFill>
                  <a:srgbClr val="B7BAC3"/>
                </a:solidFill>
                <a:latin typeface="Segoe UI" panose="020B0502040204020203" pitchFamily="34" charset="0"/>
              </a:rPr>
              <a:t>administrateurs système, utilisateurs d'organisation et plus</a:t>
            </a:r>
            <a:endParaRPr sz="1300">
              <a:solidFill>
                <a:srgbClr val="B7BAC3"/>
              </a:solidFill>
              <a:latin typeface="Segoe UI" panose="020B0502040204020203" pitchFamily="34" charset="0"/>
            </a:endParaRPr>
          </a:p>
          <a:p>
            <a:pPr>
              <a:lnSpc>
                <a:spcPct val="112000"/>
              </a:lnSpc>
              <a:spcAft>
                <a:spcPts val="14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Tableaux de bord d'usage – </a:t>
            </a:r>
            <a:r>
              <a:rPr lang="fr-FR" sz="1300">
                <a:solidFill>
                  <a:srgbClr val="B7BAC3"/>
                </a:solidFill>
                <a:latin typeface="Segoe UI" panose="020B0502040204020203" pitchFamily="34" charset="0"/>
              </a:rPr>
              <a:t>suivez le quota par service (recherches, alertes, rapports, appels API)</a:t>
            </a:r>
            <a:endParaRPr sz="1300">
              <a:solidFill>
                <a:srgbClr val="B7BAC3"/>
              </a:solidFill>
              <a:latin typeface="Segoe UI" panose="020B0502040204020203" pitchFamily="34" charset="0"/>
            </a:endParaRPr>
          </a:p>
          <a:p>
            <a:pPr>
              <a:lnSpc>
                <a:spcPct val="112000"/>
              </a:lnSpc>
              <a:spcAft>
                <a:spcPts val="1400"/>
              </a:spcAft>
            </a:pPr>
            <a:r>
              <a:rPr lang="fr-FR" sz="1300" b="1">
                <a:solidFill>
                  <a:srgbClr val="FFC72C"/>
                </a:solidFill>
                <a:latin typeface="Segoe UI" panose="020B0502040204020203" pitchFamily="34" charset="0"/>
              </a:rPr>
              <a:t>―  </a:t>
            </a:r>
            <a:r>
              <a:rPr lang="fr-FR" sz="1300" b="1">
                <a:solidFill>
                  <a:srgbClr val="FFFFFF"/>
                </a:solidFill>
                <a:latin typeface="Segoe UI" panose="020B0502040204020203" pitchFamily="34" charset="0"/>
              </a:rPr>
              <a:t>REST API complète — </a:t>
            </a:r>
            <a:r>
              <a:rPr lang="fr-FR" sz="1300">
                <a:solidFill>
                  <a:srgbClr val="B7BAC3"/>
                </a:solidFill>
                <a:latin typeface="Segoe UI" panose="020B0502040204020203" pitchFamily="34" charset="0"/>
              </a:rPr>
              <a:t>envoyez alertes et données de fuite directement dans votre SIEM ou SOAR</a:t>
            </a:r>
            <a:endParaRPr sz="1300">
              <a:solidFill>
                <a:srgbClr val="B7BAC3"/>
              </a:solidFill>
              <a:latin typeface="Segoe UI" panose="020B0502040204020203" pitchFamily="34" charset="0"/>
            </a:endParaRPr>
          </a:p>
        </p:txBody>
      </p:sp>
      <p:sp>
        <p:nvSpPr>
          <p:cNvPr id="7" name="Rounded Rectangle 6"/>
          <p:cNvSpPr/>
          <p:nvPr/>
        </p:nvSpPr>
        <p:spPr>
          <a:xfrm>
            <a:off x="6903720" y="1417320"/>
            <a:ext cx="4663440" cy="4663440"/>
          </a:xfrm>
          <a:prstGeom prst="roundRect">
            <a:avLst>
              <a:gd name="adj" fmla="val 40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7223760" y="1691640"/>
            <a:ext cx="4023360" cy="176972"/>
          </a:xfrm>
          <a:prstGeom prst="rect">
            <a:avLst/>
          </a:prstGeom>
          <a:noFill/>
        </p:spPr>
        <p:txBody>
          <a:bodyPr wrap="square" lIns="0" tIns="0" rIns="0" bIns="0" anchor="t">
            <a:spAutoFit/>
          </a:bodyPr>
          <a:lstStyle/>
          <a:p>
            <a:pPr algn="l">
              <a:lnSpc>
                <a:spcPct val="100000"/>
              </a:lnSpc>
            </a:pPr>
            <a:r>
              <a:rPr lang="en-US" sz="1150" b="1" spc="150">
                <a:solidFill>
                  <a:srgbClr val="6E727E"/>
                </a:solidFill>
                <a:latin typeface="Segoe UI" panose="020B0502040204020203" pitchFamily="34" charset="0"/>
              </a:rPr>
              <a:t>GÉRER LES ORGANISATIONS</a:t>
            </a:r>
            <a:endParaRPr sz="1150" b="1" spc="150">
              <a:solidFill>
                <a:srgbClr val="6E727E"/>
              </a:solidFill>
              <a:latin typeface="Segoe UI" panose="020B0502040204020203" pitchFamily="34" charset="0"/>
            </a:endParaRPr>
          </a:p>
        </p:txBody>
      </p:sp>
      <p:sp>
        <p:nvSpPr>
          <p:cNvPr id="9" name="Rounded Rectangle 8"/>
          <p:cNvSpPr/>
          <p:nvPr/>
        </p:nvSpPr>
        <p:spPr>
          <a:xfrm>
            <a:off x="7178040" y="2194560"/>
            <a:ext cx="4114800" cy="585216"/>
          </a:xfrm>
          <a:prstGeom prst="roundRect">
            <a:avLst>
              <a:gd name="adj" fmla="val 15000"/>
            </a:avLst>
          </a:prstGeom>
          <a:solidFill>
            <a:srgbClr val="1D1F2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7342632" y="2304288"/>
            <a:ext cx="365760" cy="365760"/>
          </a:xfrm>
          <a:prstGeom prst="ellipse">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7863840" y="2267712"/>
            <a:ext cx="2560320" cy="200055"/>
          </a:xfrm>
          <a:prstGeom prst="rect">
            <a:avLst/>
          </a:prstGeom>
          <a:noFill/>
        </p:spPr>
        <p:txBody>
          <a:bodyPr wrap="square" lIns="0" tIns="0" rIns="0" bIns="0" anchor="t">
            <a:spAutoFit/>
          </a:bodyPr>
          <a:lstStyle/>
          <a:p>
            <a:pPr algn="l">
              <a:lnSpc>
                <a:spcPct val="100000"/>
              </a:lnSpc>
            </a:pPr>
            <a:r>
              <a:rPr lang="en-US" sz="1300" b="1">
                <a:solidFill>
                  <a:srgbClr val="FFFFFF"/>
                </a:solidFill>
                <a:latin typeface="Segoe UI" panose="020B0502040204020203" pitchFamily="34" charset="0"/>
              </a:rPr>
              <a:t>Votre organisation</a:t>
            </a:r>
            <a:endParaRPr sz="1300" b="1">
              <a:solidFill>
                <a:srgbClr val="FFFFFF"/>
              </a:solidFill>
              <a:latin typeface="Segoe UI" panose="020B0502040204020203" pitchFamily="34" charset="0"/>
            </a:endParaRPr>
          </a:p>
        </p:txBody>
      </p:sp>
      <p:sp>
        <p:nvSpPr>
          <p:cNvPr id="12" name="TextBox 11"/>
          <p:cNvSpPr txBox="1"/>
          <p:nvPr/>
        </p:nvSpPr>
        <p:spPr>
          <a:xfrm>
            <a:off x="7863840" y="2542032"/>
            <a:ext cx="2560320" cy="161583"/>
          </a:xfrm>
          <a:prstGeom prst="rect">
            <a:avLst/>
          </a:prstGeom>
          <a:noFill/>
        </p:spPr>
        <p:txBody>
          <a:bodyPr wrap="square" lIns="0" tIns="0" rIns="0" bIns="0" anchor="t">
            <a:spAutoFit/>
          </a:bodyPr>
          <a:lstStyle/>
          <a:p>
            <a:pPr algn="l">
              <a:lnSpc>
                <a:spcPct val="100000"/>
              </a:lnSpc>
            </a:pPr>
            <a:r>
              <a:rPr lang="en-US" sz="1050">
                <a:solidFill>
                  <a:srgbClr val="6E727E"/>
                </a:solidFill>
                <a:latin typeface="Segoe UI" panose="020B0502040204020203" pitchFamily="34" charset="0"/>
              </a:rPr>
              <a:t>Par défaut</a:t>
            </a:r>
            <a:endParaRPr sz="1050">
              <a:solidFill>
                <a:srgbClr val="6E727E"/>
              </a:solidFill>
              <a:latin typeface="Segoe UI" panose="020B0502040204020203" pitchFamily="34" charset="0"/>
            </a:endParaRPr>
          </a:p>
        </p:txBody>
      </p:sp>
      <p:sp>
        <p:nvSpPr>
          <p:cNvPr id="13" name="Rounded Rectangle 12"/>
          <p:cNvSpPr/>
          <p:nvPr/>
        </p:nvSpPr>
        <p:spPr>
          <a:xfrm>
            <a:off x="10332720" y="2350008"/>
            <a:ext cx="914400" cy="274320"/>
          </a:xfrm>
          <a:prstGeom prst="roundRect">
            <a:avLst>
              <a:gd name="adj" fmla="val 50000"/>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950" b="1">
                <a:solidFill>
                  <a:srgbClr val="0B0B0F"/>
                </a:solidFill>
                <a:latin typeface="Segoe UI" panose="020B0502040204020203" pitchFamily="34" charset="0"/>
              </a:rPr>
              <a:t>ACTIF</a:t>
            </a:r>
            <a:endParaRPr sz="950" b="1">
              <a:solidFill>
                <a:srgbClr val="0B0B0F"/>
              </a:solidFill>
              <a:latin typeface="Segoe UI" panose="020B0502040204020203" pitchFamily="34" charset="0"/>
            </a:endParaRPr>
          </a:p>
        </p:txBody>
      </p:sp>
      <p:sp>
        <p:nvSpPr>
          <p:cNvPr id="14" name="Oval 13"/>
          <p:cNvSpPr/>
          <p:nvPr/>
        </p:nvSpPr>
        <p:spPr>
          <a:xfrm>
            <a:off x="7342632" y="3017520"/>
            <a:ext cx="365760" cy="365760"/>
          </a:xfrm>
          <a:prstGeom prst="ellipse">
            <a:avLst/>
          </a:prstGeom>
          <a:solidFill>
            <a:srgbClr val="2A2C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7863840" y="2980944"/>
            <a:ext cx="2560320" cy="200055"/>
          </a:xfrm>
          <a:prstGeom prst="rect">
            <a:avLst/>
          </a:prstGeom>
          <a:noFill/>
        </p:spPr>
        <p:txBody>
          <a:bodyPr wrap="square" lIns="0" tIns="0" rIns="0" bIns="0" anchor="t">
            <a:spAutoFit/>
          </a:bodyPr>
          <a:lstStyle/>
          <a:p>
            <a:pPr algn="l">
              <a:lnSpc>
                <a:spcPct val="100000"/>
              </a:lnSpc>
            </a:pPr>
            <a:r>
              <a:rPr lang="en-US" sz="1300">
                <a:solidFill>
                  <a:srgbClr val="B7BAC3"/>
                </a:solidFill>
                <a:latin typeface="Segoe UI" panose="020B0502040204020203" pitchFamily="34" charset="0"/>
              </a:rPr>
              <a:t>Client / Filiale A</a:t>
            </a:r>
            <a:endParaRPr sz="1300">
              <a:solidFill>
                <a:srgbClr val="B7BAC3"/>
              </a:solidFill>
              <a:latin typeface="Segoe UI" panose="020B0502040204020203" pitchFamily="34" charset="0"/>
            </a:endParaRPr>
          </a:p>
        </p:txBody>
      </p:sp>
      <p:sp>
        <p:nvSpPr>
          <p:cNvPr id="16" name="TextBox 15"/>
          <p:cNvSpPr txBox="1"/>
          <p:nvPr/>
        </p:nvSpPr>
        <p:spPr>
          <a:xfrm>
            <a:off x="7863840" y="3255264"/>
            <a:ext cx="2560320" cy="161583"/>
          </a:xfrm>
          <a:prstGeom prst="rect">
            <a:avLst/>
          </a:prstGeom>
          <a:noFill/>
        </p:spPr>
        <p:txBody>
          <a:bodyPr wrap="square" lIns="0" tIns="0" rIns="0" bIns="0" anchor="t">
            <a:spAutoFit/>
          </a:bodyPr>
          <a:lstStyle/>
          <a:p>
            <a:pPr algn="l">
              <a:lnSpc>
                <a:spcPct val="100000"/>
              </a:lnSpc>
            </a:pPr>
            <a:r>
              <a:rPr lang="en-US" sz="1050">
                <a:solidFill>
                  <a:srgbClr val="6E727E"/>
                </a:solidFill>
                <a:latin typeface="Segoe UI" panose="020B0502040204020203" pitchFamily="34" charset="0"/>
              </a:rPr>
              <a:t>Assurance</a:t>
            </a:r>
            <a:endParaRPr sz="1050">
              <a:solidFill>
                <a:srgbClr val="6E727E"/>
              </a:solidFill>
              <a:latin typeface="Segoe UI" panose="020B0502040204020203" pitchFamily="34" charset="0"/>
            </a:endParaRPr>
          </a:p>
        </p:txBody>
      </p:sp>
      <p:sp>
        <p:nvSpPr>
          <p:cNvPr id="17" name="Oval 16"/>
          <p:cNvSpPr/>
          <p:nvPr/>
        </p:nvSpPr>
        <p:spPr>
          <a:xfrm>
            <a:off x="7342632" y="3730752"/>
            <a:ext cx="365760" cy="365760"/>
          </a:xfrm>
          <a:prstGeom prst="ellipse">
            <a:avLst/>
          </a:prstGeom>
          <a:solidFill>
            <a:srgbClr val="2A2C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7863840" y="3694176"/>
            <a:ext cx="2560320" cy="200055"/>
          </a:xfrm>
          <a:prstGeom prst="rect">
            <a:avLst/>
          </a:prstGeom>
          <a:noFill/>
        </p:spPr>
        <p:txBody>
          <a:bodyPr wrap="square" lIns="0" tIns="0" rIns="0" bIns="0" anchor="t">
            <a:spAutoFit/>
          </a:bodyPr>
          <a:lstStyle/>
          <a:p>
            <a:pPr algn="l">
              <a:lnSpc>
                <a:spcPct val="100000"/>
              </a:lnSpc>
            </a:pPr>
            <a:r>
              <a:rPr lang="en-US" sz="1300">
                <a:solidFill>
                  <a:srgbClr val="B7BAC3"/>
                </a:solidFill>
                <a:latin typeface="Segoe UI" panose="020B0502040204020203" pitchFamily="34" charset="0"/>
              </a:rPr>
              <a:t>Client / Filiale B</a:t>
            </a:r>
            <a:endParaRPr sz="1300">
              <a:solidFill>
                <a:srgbClr val="B7BAC3"/>
              </a:solidFill>
              <a:latin typeface="Segoe UI" panose="020B0502040204020203" pitchFamily="34" charset="0"/>
            </a:endParaRPr>
          </a:p>
        </p:txBody>
      </p:sp>
      <p:sp>
        <p:nvSpPr>
          <p:cNvPr id="19" name="TextBox 18"/>
          <p:cNvSpPr txBox="1"/>
          <p:nvPr/>
        </p:nvSpPr>
        <p:spPr>
          <a:xfrm>
            <a:off x="7863840" y="3968496"/>
            <a:ext cx="2560320" cy="161583"/>
          </a:xfrm>
          <a:prstGeom prst="rect">
            <a:avLst/>
          </a:prstGeom>
          <a:noFill/>
        </p:spPr>
        <p:txBody>
          <a:bodyPr wrap="square" lIns="0" tIns="0" rIns="0" bIns="0" anchor="t">
            <a:spAutoFit/>
          </a:bodyPr>
          <a:lstStyle/>
          <a:p>
            <a:pPr algn="l">
              <a:lnSpc>
                <a:spcPct val="100000"/>
              </a:lnSpc>
            </a:pPr>
            <a:r>
              <a:rPr lang="en-US" sz="1050">
                <a:solidFill>
                  <a:srgbClr val="6E727E"/>
                </a:solidFill>
                <a:latin typeface="Segoe UI" panose="020B0502040204020203" pitchFamily="34" charset="0"/>
              </a:rPr>
              <a:t>Télécom</a:t>
            </a:r>
            <a:endParaRPr sz="1050">
              <a:solidFill>
                <a:srgbClr val="6E727E"/>
              </a:solidFill>
              <a:latin typeface="Segoe UI" panose="020B0502040204020203" pitchFamily="34" charset="0"/>
            </a:endParaRPr>
          </a:p>
        </p:txBody>
      </p:sp>
      <p:sp>
        <p:nvSpPr>
          <p:cNvPr id="20" name="Oval 19"/>
          <p:cNvSpPr/>
          <p:nvPr/>
        </p:nvSpPr>
        <p:spPr>
          <a:xfrm>
            <a:off x="7342632" y="4443984"/>
            <a:ext cx="365760" cy="365760"/>
          </a:xfrm>
          <a:prstGeom prst="ellipse">
            <a:avLst/>
          </a:prstGeom>
          <a:solidFill>
            <a:srgbClr val="2A2C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7863840" y="4407408"/>
            <a:ext cx="2560320" cy="200055"/>
          </a:xfrm>
          <a:prstGeom prst="rect">
            <a:avLst/>
          </a:prstGeom>
          <a:noFill/>
        </p:spPr>
        <p:txBody>
          <a:bodyPr wrap="square" lIns="0" tIns="0" rIns="0" bIns="0" anchor="t">
            <a:spAutoFit/>
          </a:bodyPr>
          <a:lstStyle/>
          <a:p>
            <a:pPr algn="l">
              <a:lnSpc>
                <a:spcPct val="100000"/>
              </a:lnSpc>
            </a:pPr>
            <a:r>
              <a:rPr lang="en-US" sz="1300">
                <a:solidFill>
                  <a:srgbClr val="B7BAC3"/>
                </a:solidFill>
                <a:latin typeface="Segoe UI" panose="020B0502040204020203" pitchFamily="34" charset="0"/>
              </a:rPr>
              <a:t>Client / Filiale C</a:t>
            </a:r>
            <a:endParaRPr sz="1300">
              <a:solidFill>
                <a:srgbClr val="B7BAC3"/>
              </a:solidFill>
              <a:latin typeface="Segoe UI" panose="020B0502040204020203" pitchFamily="34" charset="0"/>
            </a:endParaRPr>
          </a:p>
        </p:txBody>
      </p:sp>
      <p:sp>
        <p:nvSpPr>
          <p:cNvPr id="22" name="TextBox 21"/>
          <p:cNvSpPr txBox="1"/>
          <p:nvPr/>
        </p:nvSpPr>
        <p:spPr>
          <a:xfrm>
            <a:off x="7863840" y="4681728"/>
            <a:ext cx="2560320" cy="161583"/>
          </a:xfrm>
          <a:prstGeom prst="rect">
            <a:avLst/>
          </a:prstGeom>
          <a:noFill/>
        </p:spPr>
        <p:txBody>
          <a:bodyPr wrap="square" lIns="0" tIns="0" rIns="0" bIns="0" anchor="t">
            <a:spAutoFit/>
          </a:bodyPr>
          <a:lstStyle/>
          <a:p>
            <a:pPr algn="l">
              <a:lnSpc>
                <a:spcPct val="100000"/>
              </a:lnSpc>
            </a:pPr>
            <a:r>
              <a:rPr lang="en-US" sz="1050">
                <a:solidFill>
                  <a:srgbClr val="6E727E"/>
                </a:solidFill>
                <a:latin typeface="Segoe UI" panose="020B0502040204020203" pitchFamily="34" charset="0"/>
              </a:rPr>
              <a:t>Banque</a:t>
            </a:r>
            <a:endParaRPr sz="1050">
              <a:solidFill>
                <a:srgbClr val="6E727E"/>
              </a:solidFill>
              <a:latin typeface="Segoe UI" panose="020B0502040204020203" pitchFamily="34" charset="0"/>
            </a:endParaRPr>
          </a:p>
        </p:txBody>
      </p:sp>
      <p:sp>
        <p:nvSpPr>
          <p:cNvPr id="23" name="Oval 22"/>
          <p:cNvSpPr/>
          <p:nvPr/>
        </p:nvSpPr>
        <p:spPr>
          <a:xfrm>
            <a:off x="7342632" y="5157216"/>
            <a:ext cx="365760" cy="365760"/>
          </a:xfrm>
          <a:prstGeom prst="ellipse">
            <a:avLst/>
          </a:prstGeom>
          <a:solidFill>
            <a:srgbClr val="2A2C3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TextBox 23"/>
          <p:cNvSpPr txBox="1"/>
          <p:nvPr/>
        </p:nvSpPr>
        <p:spPr>
          <a:xfrm>
            <a:off x="7863840" y="5120640"/>
            <a:ext cx="2560320" cy="200055"/>
          </a:xfrm>
          <a:prstGeom prst="rect">
            <a:avLst/>
          </a:prstGeom>
          <a:noFill/>
        </p:spPr>
        <p:txBody>
          <a:bodyPr wrap="square" lIns="0" tIns="0" rIns="0" bIns="0" anchor="t">
            <a:spAutoFit/>
          </a:bodyPr>
          <a:lstStyle/>
          <a:p>
            <a:pPr algn="l">
              <a:lnSpc>
                <a:spcPct val="100000"/>
              </a:lnSpc>
            </a:pPr>
            <a:r>
              <a:rPr lang="en-US" sz="1300">
                <a:solidFill>
                  <a:srgbClr val="B7BAC3"/>
                </a:solidFill>
                <a:latin typeface="Segoe UI" panose="020B0502040204020203" pitchFamily="34" charset="0"/>
              </a:rPr>
              <a:t>Client / Filiale D</a:t>
            </a:r>
            <a:endParaRPr sz="1300">
              <a:solidFill>
                <a:srgbClr val="B7BAC3"/>
              </a:solidFill>
              <a:latin typeface="Segoe UI" panose="020B0502040204020203" pitchFamily="34" charset="0"/>
            </a:endParaRPr>
          </a:p>
        </p:txBody>
      </p:sp>
      <p:sp>
        <p:nvSpPr>
          <p:cNvPr id="25" name="TextBox 24"/>
          <p:cNvSpPr txBox="1"/>
          <p:nvPr/>
        </p:nvSpPr>
        <p:spPr>
          <a:xfrm>
            <a:off x="7863840" y="5394960"/>
            <a:ext cx="2560320" cy="161583"/>
          </a:xfrm>
          <a:prstGeom prst="rect">
            <a:avLst/>
          </a:prstGeom>
          <a:noFill/>
        </p:spPr>
        <p:txBody>
          <a:bodyPr wrap="square" lIns="0" tIns="0" rIns="0" bIns="0" anchor="t">
            <a:spAutoFit/>
          </a:bodyPr>
          <a:lstStyle/>
          <a:p>
            <a:pPr algn="l">
              <a:lnSpc>
                <a:spcPct val="100000"/>
              </a:lnSpc>
            </a:pPr>
            <a:r>
              <a:rPr lang="en-US" sz="1050">
                <a:solidFill>
                  <a:srgbClr val="6E727E"/>
                </a:solidFill>
                <a:latin typeface="Segoe UI" panose="020B0502040204020203" pitchFamily="34" charset="0"/>
              </a:rPr>
              <a:t>Services financiers</a:t>
            </a:r>
            <a:endParaRPr sz="1050">
              <a:solidFill>
                <a:srgbClr val="6E727E"/>
              </a:solidFill>
              <a:latin typeface="Segoe UI" panose="020B0502040204020203" pitchFamily="34" charset="0"/>
            </a:endParaRPr>
          </a:p>
        </p:txBody>
      </p:sp>
      <p:sp>
        <p:nvSpPr>
          <p:cNvPr id="26" name="TextBox 25"/>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27" name="TextBox 26"/>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14</a:t>
            </a:r>
          </a:p>
        </p:txBody>
      </p:sp>
      <p:sp>
        <p:nvSpPr>
          <p:cNvPr id="28" name="Oval 27"/>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fr-FR" sz="1300" b="1" spc="220">
                <a:solidFill>
                  <a:srgbClr val="FFC72C"/>
                </a:solidFill>
                <a:latin typeface="Segoe UI" panose="020B0502040204020203" pitchFamily="34" charset="0"/>
              </a:rPr>
              <a:t>POURQUOI NOS CLIENTS NOUS FONT CONFIANCE</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9601200" cy="822960"/>
          </a:xfrm>
          <a:prstGeom prst="rect">
            <a:avLst/>
          </a:prstGeom>
          <a:noFill/>
        </p:spPr>
        <p:txBody>
          <a:bodyPr wrap="square" lIns="0" tIns="0" rIns="0" bIns="0" anchor="t">
            <a:spAutoFit/>
          </a:bodyPr>
          <a:lstStyle/>
          <a:p>
            <a:pPr algn="l">
              <a:lnSpc>
                <a:spcPct val="100000"/>
              </a:lnSpc>
            </a:pPr>
            <a:r>
              <a:rPr lang="fr-FR" sz="2700" b="1">
                <a:solidFill>
                  <a:srgbClr val="FFFFFF"/>
                </a:solidFill>
                <a:latin typeface="Segoe UI Semibold" panose="020B0702040204020203" pitchFamily="34" charset="0"/>
              </a:rPr>
              <a:t>La confiance d'équipes de sécurité</a:t>
            </a:r>
            <a:endParaRPr sz="2700" b="1">
              <a:solidFill>
                <a:srgbClr val="FFFFFF"/>
              </a:solidFill>
              <a:latin typeface="Segoe UI Semibold" panose="020B0702040204020203" pitchFamily="34" charset="0"/>
            </a:endParaRPr>
          </a:p>
          <a:p>
            <a:pPr algn="l">
              <a:lnSpc>
                <a:spcPct val="100000"/>
              </a:lnSpc>
            </a:pPr>
            <a:r>
              <a:rPr lang="en-US" sz="2700" b="1">
                <a:solidFill>
                  <a:srgbClr val="FFFFFF"/>
                </a:solidFill>
                <a:latin typeface="Segoe UI Semibold" panose="020B0702040204020203" pitchFamily="34" charset="0"/>
              </a:rPr>
              <a:t>de tous secteurs</a:t>
            </a:r>
            <a:endParaRPr sz="2700" b="1">
              <a:solidFill>
                <a:srgbClr val="FFFFFF"/>
              </a:solidFill>
              <a:latin typeface="Segoe UI Semibold" panose="020B0702040204020203" pitchFamily="34" charset="0"/>
            </a:endParaRPr>
          </a:p>
        </p:txBody>
      </p:sp>
      <p:sp>
        <p:nvSpPr>
          <p:cNvPr id="5" name="Rounded Rectangle 4"/>
          <p:cNvSpPr/>
          <p:nvPr/>
        </p:nvSpPr>
        <p:spPr>
          <a:xfrm>
            <a:off x="640080" y="1965960"/>
            <a:ext cx="3520440" cy="379476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932688" y="2221992"/>
            <a:ext cx="548640" cy="548640"/>
          </a:xfrm>
          <a:prstGeom prst="rect">
            <a:avLst/>
          </a:prstGeom>
          <a:noFill/>
        </p:spPr>
        <p:txBody>
          <a:bodyPr wrap="square" lIns="0" tIns="0" rIns="0" bIns="0" anchor="t">
            <a:spAutoFit/>
          </a:bodyPr>
          <a:lstStyle/>
          <a:p>
            <a:pPr algn="l">
              <a:lnSpc>
                <a:spcPct val="100000"/>
              </a:lnSpc>
            </a:pPr>
            <a:r>
              <a:rPr sz="4400" b="1" i="0">
                <a:solidFill>
                  <a:srgbClr val="FFC72C"/>
                </a:solidFill>
                <a:latin typeface="Segoe UI Semibold"/>
              </a:rPr>
              <a:t>“</a:t>
            </a:r>
          </a:p>
        </p:txBody>
      </p:sp>
      <p:sp>
        <p:nvSpPr>
          <p:cNvPr id="7" name="TextBox 6"/>
          <p:cNvSpPr txBox="1"/>
          <p:nvPr/>
        </p:nvSpPr>
        <p:spPr>
          <a:xfrm>
            <a:off x="932688" y="2880360"/>
            <a:ext cx="2935224" cy="1218988"/>
          </a:xfrm>
          <a:prstGeom prst="rect">
            <a:avLst/>
          </a:prstGeom>
          <a:noFill/>
        </p:spPr>
        <p:txBody>
          <a:bodyPr wrap="square" lIns="0" tIns="0" rIns="0" bIns="0" anchor="t">
            <a:spAutoFit/>
          </a:bodyPr>
          <a:lstStyle/>
          <a:p>
            <a:pPr algn="l">
              <a:lnSpc>
                <a:spcPct val="135000"/>
              </a:lnSpc>
            </a:pPr>
            <a:r>
              <a:rPr lang="fr-FR" sz="1200">
                <a:solidFill>
                  <a:srgbClr val="B7BAC3"/>
                </a:solidFill>
                <a:latin typeface="Segoe UI" panose="020B0502040204020203" pitchFamily="34" charset="0"/>
              </a:rPr>
              <a:t>Utilise DarknetSearch pour détecter en temps réel les fuites de données de ses clients, les actifs exposés et l'usurpation de domaine. Les alertes et le reporting par API aident son SOC à réagir plus vite.</a:t>
            </a:r>
            <a:endParaRPr sz="1200">
              <a:solidFill>
                <a:srgbClr val="B7BAC3"/>
              </a:solidFill>
              <a:latin typeface="Segoe UI" panose="020B0502040204020203" pitchFamily="34" charset="0"/>
            </a:endParaRPr>
          </a:p>
        </p:txBody>
      </p:sp>
      <p:cxnSp>
        <p:nvCxnSpPr>
          <p:cNvPr id="8" name="Connector 7"/>
          <p:cNvCxnSpPr/>
          <p:nvPr/>
        </p:nvCxnSpPr>
        <p:spPr>
          <a:xfrm>
            <a:off x="932688" y="4892040"/>
            <a:ext cx="2935224" cy="0"/>
          </a:xfrm>
          <a:prstGeom prst="line">
            <a:avLst/>
          </a:prstGeom>
          <a:ln w="12700">
            <a:solidFill>
              <a:srgbClr val="2A2C34"/>
            </a:solidFill>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a:off x="932688" y="5047488"/>
            <a:ext cx="2971800" cy="320040"/>
          </a:xfrm>
          <a:prstGeom prst="rect">
            <a:avLst/>
          </a:prstGeom>
          <a:noFill/>
        </p:spPr>
        <p:txBody>
          <a:bodyPr wrap="square" lIns="0" tIns="0" rIns="0" bIns="0" anchor="t">
            <a:spAutoFit/>
          </a:bodyPr>
          <a:lstStyle/>
          <a:p>
            <a:pPr algn="l">
              <a:lnSpc>
                <a:spcPct val="100000"/>
              </a:lnSpc>
            </a:pPr>
            <a:r>
              <a:rPr sz="1450" b="1" i="0">
                <a:solidFill>
                  <a:srgbClr val="FFFFFF"/>
                </a:solidFill>
                <a:latin typeface="Segoe UI Semibold"/>
              </a:rPr>
              <a:t>Cloud y Olé</a:t>
            </a:r>
          </a:p>
        </p:txBody>
      </p:sp>
      <p:sp>
        <p:nvSpPr>
          <p:cNvPr id="10" name="TextBox 9"/>
          <p:cNvSpPr txBox="1"/>
          <p:nvPr/>
        </p:nvSpPr>
        <p:spPr>
          <a:xfrm>
            <a:off x="932688" y="5376672"/>
            <a:ext cx="2971800" cy="169277"/>
          </a:xfrm>
          <a:prstGeom prst="rect">
            <a:avLst/>
          </a:prstGeom>
          <a:noFill/>
        </p:spPr>
        <p:txBody>
          <a:bodyPr wrap="square" lIns="0" tIns="0" rIns="0" bIns="0" anchor="t">
            <a:spAutoFit/>
          </a:bodyPr>
          <a:lstStyle/>
          <a:p>
            <a:pPr algn="l">
              <a:lnSpc>
                <a:spcPct val="100000"/>
              </a:lnSpc>
            </a:pPr>
            <a:r>
              <a:rPr lang="en-US" sz="1100">
                <a:solidFill>
                  <a:srgbClr val="FFC72C"/>
                </a:solidFill>
                <a:latin typeface="Segoe UI" panose="020B0502040204020203" pitchFamily="34" charset="0"/>
              </a:rPr>
              <a:t>Fournisseur de sécurité managée</a:t>
            </a:r>
            <a:endParaRPr sz="1100">
              <a:solidFill>
                <a:srgbClr val="FFC72C"/>
              </a:solidFill>
              <a:latin typeface="Segoe UI" panose="020B0502040204020203" pitchFamily="34" charset="0"/>
            </a:endParaRPr>
          </a:p>
        </p:txBody>
      </p:sp>
      <p:sp>
        <p:nvSpPr>
          <p:cNvPr id="11" name="Rounded Rectangle 10"/>
          <p:cNvSpPr/>
          <p:nvPr/>
        </p:nvSpPr>
        <p:spPr>
          <a:xfrm>
            <a:off x="4434840" y="1965960"/>
            <a:ext cx="3520440" cy="379476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4727448" y="2221992"/>
            <a:ext cx="548640" cy="548640"/>
          </a:xfrm>
          <a:prstGeom prst="rect">
            <a:avLst/>
          </a:prstGeom>
          <a:noFill/>
        </p:spPr>
        <p:txBody>
          <a:bodyPr wrap="square" lIns="0" tIns="0" rIns="0" bIns="0" anchor="t">
            <a:spAutoFit/>
          </a:bodyPr>
          <a:lstStyle/>
          <a:p>
            <a:pPr algn="l">
              <a:lnSpc>
                <a:spcPct val="100000"/>
              </a:lnSpc>
            </a:pPr>
            <a:r>
              <a:rPr sz="4400" b="1" i="0">
                <a:solidFill>
                  <a:srgbClr val="FFC72C"/>
                </a:solidFill>
                <a:latin typeface="Segoe UI Semibold"/>
              </a:rPr>
              <a:t>“</a:t>
            </a:r>
          </a:p>
        </p:txBody>
      </p:sp>
      <p:sp>
        <p:nvSpPr>
          <p:cNvPr id="13" name="TextBox 12"/>
          <p:cNvSpPr txBox="1"/>
          <p:nvPr/>
        </p:nvSpPr>
        <p:spPr>
          <a:xfrm>
            <a:off x="4727448" y="2880360"/>
            <a:ext cx="2935224" cy="1218988"/>
          </a:xfrm>
          <a:prstGeom prst="rect">
            <a:avLst/>
          </a:prstGeom>
          <a:noFill/>
        </p:spPr>
        <p:txBody>
          <a:bodyPr wrap="square" lIns="0" tIns="0" rIns="0" bIns="0" anchor="t">
            <a:spAutoFit/>
          </a:bodyPr>
          <a:lstStyle/>
          <a:p>
            <a:pPr algn="l">
              <a:lnSpc>
                <a:spcPct val="135000"/>
              </a:lnSpc>
            </a:pPr>
            <a:r>
              <a:rPr lang="fr-FR" sz="1200">
                <a:solidFill>
                  <a:srgbClr val="B7BAC3"/>
                </a:solidFill>
                <a:latin typeface="Segoe UI" panose="020B0502040204020203" pitchFamily="34" charset="0"/>
              </a:rPr>
              <a:t>Détecte les identifiants divulgués et les fuites de données sur le dark web et envoie les alertes directement dans son SIEM pour renouveler les identifiants de manière proactive à l'échelle de l'entreprise.</a:t>
            </a:r>
            <a:endParaRPr sz="1200">
              <a:solidFill>
                <a:srgbClr val="B7BAC3"/>
              </a:solidFill>
              <a:latin typeface="Segoe UI" panose="020B0502040204020203" pitchFamily="34" charset="0"/>
            </a:endParaRPr>
          </a:p>
        </p:txBody>
      </p:sp>
      <p:cxnSp>
        <p:nvCxnSpPr>
          <p:cNvPr id="14" name="Connector 13"/>
          <p:cNvCxnSpPr/>
          <p:nvPr/>
        </p:nvCxnSpPr>
        <p:spPr>
          <a:xfrm>
            <a:off x="4727448" y="4892040"/>
            <a:ext cx="2935224" cy="0"/>
          </a:xfrm>
          <a:prstGeom prst="line">
            <a:avLst/>
          </a:prstGeom>
          <a:ln w="12700">
            <a:solidFill>
              <a:srgbClr val="2A2C34"/>
            </a:solidFill>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4727448" y="5047488"/>
            <a:ext cx="2971800" cy="320040"/>
          </a:xfrm>
          <a:prstGeom prst="rect">
            <a:avLst/>
          </a:prstGeom>
          <a:noFill/>
        </p:spPr>
        <p:txBody>
          <a:bodyPr wrap="square" lIns="0" tIns="0" rIns="0" bIns="0" anchor="t">
            <a:spAutoFit/>
          </a:bodyPr>
          <a:lstStyle/>
          <a:p>
            <a:pPr algn="l">
              <a:lnSpc>
                <a:spcPct val="100000"/>
              </a:lnSpc>
            </a:pPr>
            <a:r>
              <a:rPr sz="1450" b="1" i="0">
                <a:solidFill>
                  <a:srgbClr val="FFFFFF"/>
                </a:solidFill>
                <a:latin typeface="Segoe UI Semibold"/>
              </a:rPr>
              <a:t>Bühler</a:t>
            </a:r>
          </a:p>
        </p:txBody>
      </p:sp>
      <p:sp>
        <p:nvSpPr>
          <p:cNvPr id="16" name="TextBox 15"/>
          <p:cNvSpPr txBox="1"/>
          <p:nvPr/>
        </p:nvSpPr>
        <p:spPr>
          <a:xfrm>
            <a:off x="4727448" y="5376672"/>
            <a:ext cx="2971800" cy="169277"/>
          </a:xfrm>
          <a:prstGeom prst="rect">
            <a:avLst/>
          </a:prstGeom>
          <a:noFill/>
        </p:spPr>
        <p:txBody>
          <a:bodyPr wrap="square" lIns="0" tIns="0" rIns="0" bIns="0" anchor="t">
            <a:spAutoFit/>
          </a:bodyPr>
          <a:lstStyle/>
          <a:p>
            <a:pPr algn="l">
              <a:lnSpc>
                <a:spcPct val="100000"/>
              </a:lnSpc>
            </a:pPr>
            <a:r>
              <a:rPr lang="en-US" sz="1100">
                <a:solidFill>
                  <a:srgbClr val="FFC72C"/>
                </a:solidFill>
                <a:latin typeface="Segoe UI" panose="020B0502040204020203" pitchFamily="34" charset="0"/>
              </a:rPr>
              <a:t>Fabricant industriel mondial</a:t>
            </a:r>
            <a:endParaRPr sz="1100">
              <a:solidFill>
                <a:srgbClr val="FFC72C"/>
              </a:solidFill>
              <a:latin typeface="Segoe UI" panose="020B0502040204020203" pitchFamily="34" charset="0"/>
            </a:endParaRPr>
          </a:p>
        </p:txBody>
      </p:sp>
      <p:sp>
        <p:nvSpPr>
          <p:cNvPr id="17" name="Rounded Rectangle 16"/>
          <p:cNvSpPr/>
          <p:nvPr/>
        </p:nvSpPr>
        <p:spPr>
          <a:xfrm>
            <a:off x="8229600" y="1965960"/>
            <a:ext cx="3520440" cy="379476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8522208" y="2221992"/>
            <a:ext cx="548640" cy="548640"/>
          </a:xfrm>
          <a:prstGeom prst="rect">
            <a:avLst/>
          </a:prstGeom>
          <a:noFill/>
        </p:spPr>
        <p:txBody>
          <a:bodyPr wrap="square" lIns="0" tIns="0" rIns="0" bIns="0" anchor="t">
            <a:spAutoFit/>
          </a:bodyPr>
          <a:lstStyle/>
          <a:p>
            <a:pPr algn="l">
              <a:lnSpc>
                <a:spcPct val="100000"/>
              </a:lnSpc>
            </a:pPr>
            <a:r>
              <a:rPr sz="4400" b="1" i="0">
                <a:solidFill>
                  <a:srgbClr val="FFC72C"/>
                </a:solidFill>
                <a:latin typeface="Segoe UI Semibold"/>
              </a:rPr>
              <a:t>“</a:t>
            </a:r>
          </a:p>
        </p:txBody>
      </p:sp>
      <p:sp>
        <p:nvSpPr>
          <p:cNvPr id="19" name="TextBox 18"/>
          <p:cNvSpPr txBox="1"/>
          <p:nvPr/>
        </p:nvSpPr>
        <p:spPr>
          <a:xfrm>
            <a:off x="8522208" y="2880360"/>
            <a:ext cx="2935224" cy="1468287"/>
          </a:xfrm>
          <a:prstGeom prst="rect">
            <a:avLst/>
          </a:prstGeom>
          <a:noFill/>
        </p:spPr>
        <p:txBody>
          <a:bodyPr wrap="square" lIns="0" tIns="0" rIns="0" bIns="0" anchor="t">
            <a:spAutoFit/>
          </a:bodyPr>
          <a:lstStyle/>
          <a:p>
            <a:pPr algn="l">
              <a:lnSpc>
                <a:spcPct val="135000"/>
              </a:lnSpc>
            </a:pPr>
            <a:r>
              <a:rPr lang="fr-FR" sz="1200">
                <a:solidFill>
                  <a:srgbClr val="B7BAC3"/>
                </a:solidFill>
                <a:latin typeface="Segoe UI" panose="020B0502040204020203" pitchFamily="34" charset="0"/>
              </a:rPr>
              <a:t>Surveille le dark web pour détecter les fuites et les données exposées touchant les ONG qu'il soutient – apprécié pour sa facilité d'utilisation et la pertinence des renseignements malgré des ressources limitées.</a:t>
            </a:r>
            <a:endParaRPr sz="1200">
              <a:solidFill>
                <a:srgbClr val="B7BAC3"/>
              </a:solidFill>
              <a:latin typeface="Segoe UI" panose="020B0502040204020203" pitchFamily="34" charset="0"/>
            </a:endParaRPr>
          </a:p>
        </p:txBody>
      </p:sp>
      <p:cxnSp>
        <p:nvCxnSpPr>
          <p:cNvPr id="20" name="Connector 19"/>
          <p:cNvCxnSpPr/>
          <p:nvPr/>
        </p:nvCxnSpPr>
        <p:spPr>
          <a:xfrm>
            <a:off x="8522208" y="4892040"/>
            <a:ext cx="2935224" cy="0"/>
          </a:xfrm>
          <a:prstGeom prst="line">
            <a:avLst/>
          </a:prstGeom>
          <a:ln w="12700">
            <a:solidFill>
              <a:srgbClr val="2A2C34"/>
            </a:solidFill>
          </a:ln>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8522208" y="5047488"/>
            <a:ext cx="2971800" cy="320040"/>
          </a:xfrm>
          <a:prstGeom prst="rect">
            <a:avLst/>
          </a:prstGeom>
          <a:noFill/>
        </p:spPr>
        <p:txBody>
          <a:bodyPr wrap="square" lIns="0" tIns="0" rIns="0" bIns="0" anchor="t">
            <a:spAutoFit/>
          </a:bodyPr>
          <a:lstStyle/>
          <a:p>
            <a:pPr algn="l">
              <a:lnSpc>
                <a:spcPct val="100000"/>
              </a:lnSpc>
            </a:pPr>
            <a:r>
              <a:rPr sz="1450" b="1" i="0">
                <a:solidFill>
                  <a:srgbClr val="FFFFFF"/>
                </a:solidFill>
                <a:latin typeface="Segoe UI Semibold"/>
              </a:rPr>
              <a:t>CyberPeace Institute</a:t>
            </a:r>
          </a:p>
        </p:txBody>
      </p:sp>
      <p:sp>
        <p:nvSpPr>
          <p:cNvPr id="22" name="TextBox 21"/>
          <p:cNvSpPr txBox="1"/>
          <p:nvPr/>
        </p:nvSpPr>
        <p:spPr>
          <a:xfrm>
            <a:off x="8522208" y="5376672"/>
            <a:ext cx="2971800" cy="169277"/>
          </a:xfrm>
          <a:prstGeom prst="rect">
            <a:avLst/>
          </a:prstGeom>
          <a:noFill/>
        </p:spPr>
        <p:txBody>
          <a:bodyPr wrap="square" lIns="0" tIns="0" rIns="0" bIns="0" anchor="t">
            <a:spAutoFit/>
          </a:bodyPr>
          <a:lstStyle/>
          <a:p>
            <a:pPr algn="l">
              <a:lnSpc>
                <a:spcPct val="100000"/>
              </a:lnSpc>
            </a:pPr>
            <a:r>
              <a:rPr lang="en-US" sz="1100">
                <a:solidFill>
                  <a:srgbClr val="FFC72C"/>
                </a:solidFill>
                <a:latin typeface="Segoe UI" panose="020B0502040204020203" pitchFamily="34" charset="0"/>
              </a:rPr>
              <a:t>ONG suisse de cybersécurité</a:t>
            </a:r>
            <a:endParaRPr sz="1100">
              <a:solidFill>
                <a:srgbClr val="FFC72C"/>
              </a:solidFill>
              <a:latin typeface="Segoe UI" panose="020B0502040204020203" pitchFamily="34" charset="0"/>
            </a:endParaRPr>
          </a:p>
        </p:txBody>
      </p:sp>
      <p:sp>
        <p:nvSpPr>
          <p:cNvPr id="23" name="TextBox 22"/>
          <p:cNvSpPr txBox="1"/>
          <p:nvPr/>
        </p:nvSpPr>
        <p:spPr>
          <a:xfrm>
            <a:off x="640080" y="5989320"/>
            <a:ext cx="9144000" cy="169277"/>
          </a:xfrm>
          <a:prstGeom prst="rect">
            <a:avLst/>
          </a:prstGeom>
          <a:noFill/>
        </p:spPr>
        <p:txBody>
          <a:bodyPr wrap="square" lIns="0" tIns="0" rIns="0" bIns="0" anchor="t">
            <a:spAutoFit/>
          </a:bodyPr>
          <a:lstStyle/>
          <a:p>
            <a:pPr algn="l">
              <a:lnSpc>
                <a:spcPct val="100000"/>
              </a:lnSpc>
            </a:pPr>
            <a:r>
              <a:rPr lang="en-US" sz="1100" i="1">
                <a:solidFill>
                  <a:srgbClr val="6E727E"/>
                </a:solidFill>
                <a:latin typeface="Segoe UI" panose="020B0502040204020203" pitchFamily="34" charset="0"/>
              </a:rPr>
              <a:t>Évalué sur G2  ·  g2.com/products/kaduu/reviews</a:t>
            </a:r>
            <a:endParaRPr sz="1100" i="1">
              <a:solidFill>
                <a:srgbClr val="6E727E"/>
              </a:solidFill>
              <a:latin typeface="Segoe UI" panose="020B0502040204020203" pitchFamily="34" charset="0"/>
            </a:endParaRPr>
          </a:p>
        </p:txBody>
      </p:sp>
      <p:sp>
        <p:nvSpPr>
          <p:cNvPr id="24" name="TextBox 23"/>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25" name="TextBox 24"/>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15</a:t>
            </a:r>
          </a:p>
        </p:txBody>
      </p:sp>
      <p:sp>
        <p:nvSpPr>
          <p:cNvPr id="26" name="Oval 25"/>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40080" y="502920"/>
            <a:ext cx="7315200" cy="200055"/>
          </a:xfrm>
          <a:prstGeom prst="rect">
            <a:avLst/>
          </a:prstGeom>
          <a:noFill/>
        </p:spPr>
        <p:txBody>
          <a:bodyPr wrap="square" lIns="0" tIns="0" rIns="0" bIns="0" anchor="t">
            <a:spAutoFit/>
          </a:bodyPr>
          <a:lstStyle/>
          <a:p>
            <a:pPr algn="l">
              <a:lnSpc>
                <a:spcPct val="100000"/>
              </a:lnSpc>
            </a:pPr>
            <a:r>
              <a:rPr lang="en-US" sz="1300" b="1" spc="220">
                <a:solidFill>
                  <a:srgbClr val="FFC72C"/>
                </a:solidFill>
                <a:latin typeface="Segoe UI" panose="020B0502040204020203" pitchFamily="34" charset="0"/>
              </a:rPr>
              <a:t>PREMIERS PAS</a:t>
            </a:r>
            <a:endParaRPr sz="1300" b="1" spc="220">
              <a:solidFill>
                <a:srgbClr val="FFC72C"/>
              </a:solidFill>
              <a:latin typeface="Segoe UI" panose="020B0502040204020203" pitchFamily="34" charset="0"/>
            </a:endParaRPr>
          </a:p>
        </p:txBody>
      </p:sp>
      <p:sp>
        <p:nvSpPr>
          <p:cNvPr id="4" name="TextBox 3"/>
          <p:cNvSpPr txBox="1"/>
          <p:nvPr/>
        </p:nvSpPr>
        <p:spPr>
          <a:xfrm>
            <a:off x="640080" y="822960"/>
            <a:ext cx="9601200" cy="984885"/>
          </a:xfrm>
          <a:prstGeom prst="rect">
            <a:avLst/>
          </a:prstGeom>
          <a:noFill/>
        </p:spPr>
        <p:txBody>
          <a:bodyPr wrap="square" lIns="0" tIns="0" rIns="0" bIns="0" anchor="t">
            <a:spAutoFit/>
          </a:bodyPr>
          <a:lstStyle/>
          <a:p>
            <a:pPr algn="l">
              <a:lnSpc>
                <a:spcPct val="100000"/>
              </a:lnSpc>
            </a:pPr>
            <a:r>
              <a:rPr lang="en-US" sz="3200" b="1">
                <a:solidFill>
                  <a:srgbClr val="FFFFFF"/>
                </a:solidFill>
                <a:latin typeface="Segoe UI Semibold" panose="020B0702040204020203" pitchFamily="34" charset="0"/>
              </a:rPr>
              <a:t>Voyez votre exposition.</a:t>
            </a:r>
            <a:endParaRPr sz="3200" b="1">
              <a:solidFill>
                <a:srgbClr val="FFFFFF"/>
              </a:solidFill>
              <a:latin typeface="Segoe UI Semibold" panose="020B0702040204020203" pitchFamily="34" charset="0"/>
            </a:endParaRPr>
          </a:p>
          <a:p>
            <a:pPr algn="l">
              <a:lnSpc>
                <a:spcPct val="100000"/>
              </a:lnSpc>
            </a:pPr>
            <a:r>
              <a:rPr lang="en-US" sz="3200" b="1">
                <a:solidFill>
                  <a:srgbClr val="FFFFFF"/>
                </a:solidFill>
                <a:latin typeface="Segoe UI Semibold" panose="020B0702040204020203" pitchFamily="34" charset="0"/>
              </a:rPr>
              <a:t>Commencez aujourd'hui.</a:t>
            </a:r>
            <a:endParaRPr sz="3200" b="1">
              <a:solidFill>
                <a:srgbClr val="FFFFFF"/>
              </a:solidFill>
              <a:latin typeface="Segoe UI Semibold" panose="020B0702040204020203" pitchFamily="34" charset="0"/>
            </a:endParaRPr>
          </a:p>
        </p:txBody>
      </p:sp>
      <p:sp>
        <p:nvSpPr>
          <p:cNvPr id="5" name="Rounded Rectangle 4"/>
          <p:cNvSpPr/>
          <p:nvPr/>
        </p:nvSpPr>
        <p:spPr>
          <a:xfrm>
            <a:off x="640080" y="2148840"/>
            <a:ext cx="3520440" cy="356616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932688" y="2441448"/>
            <a:ext cx="2971800" cy="270395"/>
          </a:xfrm>
          <a:prstGeom prst="rect">
            <a:avLst/>
          </a:prstGeom>
          <a:noFill/>
        </p:spPr>
        <p:txBody>
          <a:bodyPr wrap="square" lIns="0" tIns="0" rIns="0" bIns="0" anchor="t">
            <a:spAutoFit/>
          </a:bodyPr>
          <a:lstStyle/>
          <a:p>
            <a:pPr algn="l">
              <a:lnSpc>
                <a:spcPct val="105000"/>
              </a:lnSpc>
            </a:pPr>
            <a:r>
              <a:rPr lang="fr-FR" b="1">
                <a:solidFill>
                  <a:srgbClr val="FFFFFF"/>
                </a:solidFill>
                <a:latin typeface="Segoe UI Semibold" panose="020B0702040204020203" pitchFamily="34" charset="0"/>
              </a:rPr>
              <a:t>Essai gratuit de 7 jours</a:t>
            </a:r>
            <a:endParaRPr b="1">
              <a:solidFill>
                <a:srgbClr val="FFFFFF"/>
              </a:solidFill>
              <a:latin typeface="Segoe UI Semibold" panose="020B0702040204020203" pitchFamily="34" charset="0"/>
            </a:endParaRPr>
          </a:p>
        </p:txBody>
      </p:sp>
      <p:sp>
        <p:nvSpPr>
          <p:cNvPr id="7" name="TextBox 6"/>
          <p:cNvSpPr txBox="1"/>
          <p:nvPr/>
        </p:nvSpPr>
        <p:spPr>
          <a:xfrm>
            <a:off x="932688" y="3200400"/>
            <a:ext cx="2971800" cy="471091"/>
          </a:xfrm>
          <a:prstGeom prst="rect">
            <a:avLst/>
          </a:prstGeom>
          <a:noFill/>
        </p:spPr>
        <p:txBody>
          <a:bodyPr wrap="square" lIns="0" tIns="0" rIns="0" bIns="0" anchor="t">
            <a:spAutoFit/>
          </a:bodyPr>
          <a:lstStyle/>
          <a:p>
            <a:pPr algn="l">
              <a:lnSpc>
                <a:spcPct val="135000"/>
              </a:lnSpc>
            </a:pPr>
            <a:r>
              <a:rPr lang="fr-FR" sz="1200">
                <a:solidFill>
                  <a:srgbClr val="B7BAC3"/>
                </a:solidFill>
                <a:latin typeface="Segoe UI" panose="020B0502040204020203" pitchFamily="34" charset="0"/>
              </a:rPr>
              <a:t>Explorez toute la plateforme DarknetSearch – sans engagement, sans carte bancaire.</a:t>
            </a:r>
            <a:endParaRPr sz="1200">
              <a:solidFill>
                <a:srgbClr val="B7BAC3"/>
              </a:solidFill>
              <a:latin typeface="Segoe UI" panose="020B0502040204020203" pitchFamily="34" charset="0"/>
            </a:endParaRPr>
          </a:p>
        </p:txBody>
      </p:sp>
      <p:sp>
        <p:nvSpPr>
          <p:cNvPr id="8" name="Rounded Rectangle 7"/>
          <p:cNvSpPr/>
          <p:nvPr/>
        </p:nvSpPr>
        <p:spPr>
          <a:xfrm>
            <a:off x="932688" y="5029200"/>
            <a:ext cx="2935224" cy="384048"/>
          </a:xfrm>
          <a:prstGeom prst="roundRect">
            <a:avLst>
              <a:gd name="adj" fmla="val 50000"/>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0B0B0F"/>
                </a:solidFill>
                <a:latin typeface="Segoe UI" panose="020B0502040204020203" pitchFamily="34" charset="0"/>
              </a:rPr>
              <a:t>DÉMARRER L'ESSAI GRATUIT</a:t>
            </a:r>
            <a:endParaRPr sz="1050" b="1">
              <a:solidFill>
                <a:srgbClr val="0B0B0F"/>
              </a:solidFill>
              <a:latin typeface="Segoe UI" panose="020B0502040204020203" pitchFamily="34" charset="0"/>
            </a:endParaRPr>
          </a:p>
        </p:txBody>
      </p:sp>
      <p:sp>
        <p:nvSpPr>
          <p:cNvPr id="9" name="Rounded Rectangle 8"/>
          <p:cNvSpPr/>
          <p:nvPr/>
        </p:nvSpPr>
        <p:spPr>
          <a:xfrm>
            <a:off x="4434840" y="2148840"/>
            <a:ext cx="3520440" cy="356616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4727448" y="2441448"/>
            <a:ext cx="2971800" cy="640080"/>
          </a:xfrm>
          <a:prstGeom prst="rect">
            <a:avLst/>
          </a:prstGeom>
          <a:noFill/>
        </p:spPr>
        <p:txBody>
          <a:bodyPr wrap="square" lIns="0" tIns="0" rIns="0" bIns="0" anchor="t">
            <a:spAutoFit/>
          </a:bodyPr>
          <a:lstStyle/>
          <a:p>
            <a:pPr algn="l">
              <a:lnSpc>
                <a:spcPct val="105000"/>
              </a:lnSpc>
            </a:pPr>
            <a:r>
              <a:rPr sz="1800" b="1" i="0">
                <a:solidFill>
                  <a:srgbClr val="FFFFFF"/>
                </a:solidFill>
                <a:latin typeface="Segoe UI Semibold"/>
              </a:rPr>
              <a:t>Darknet Exposure Report</a:t>
            </a:r>
          </a:p>
        </p:txBody>
      </p:sp>
      <p:sp>
        <p:nvSpPr>
          <p:cNvPr id="11" name="TextBox 10"/>
          <p:cNvSpPr txBox="1"/>
          <p:nvPr/>
        </p:nvSpPr>
        <p:spPr>
          <a:xfrm>
            <a:off x="4727448" y="3200400"/>
            <a:ext cx="2971800" cy="969689"/>
          </a:xfrm>
          <a:prstGeom prst="rect">
            <a:avLst/>
          </a:prstGeom>
          <a:noFill/>
        </p:spPr>
        <p:txBody>
          <a:bodyPr wrap="square" lIns="0" tIns="0" rIns="0" bIns="0" anchor="t">
            <a:spAutoFit/>
          </a:bodyPr>
          <a:lstStyle/>
          <a:p>
            <a:pPr algn="l">
              <a:lnSpc>
                <a:spcPct val="135000"/>
              </a:lnSpc>
            </a:pPr>
            <a:r>
              <a:rPr lang="fr-FR" sz="1200">
                <a:solidFill>
                  <a:srgbClr val="B7BAC3"/>
                </a:solidFill>
                <a:latin typeface="Segoe UI" panose="020B0502040204020203" pitchFamily="34" charset="0"/>
              </a:rPr>
              <a:t>Analyse approfondie unique : identifiants exposés, tendances des fuites, utilisateurs à risque et domaines usurpés. Livrée en PDF + CSV sous 24 heures.</a:t>
            </a:r>
            <a:endParaRPr sz="1200">
              <a:solidFill>
                <a:srgbClr val="B7BAC3"/>
              </a:solidFill>
              <a:latin typeface="Segoe UI" panose="020B0502040204020203" pitchFamily="34" charset="0"/>
            </a:endParaRPr>
          </a:p>
        </p:txBody>
      </p:sp>
      <p:sp>
        <p:nvSpPr>
          <p:cNvPr id="12" name="Rounded Rectangle 11"/>
          <p:cNvSpPr/>
          <p:nvPr/>
        </p:nvSpPr>
        <p:spPr>
          <a:xfrm>
            <a:off x="4727448" y="5029200"/>
            <a:ext cx="2935224" cy="384048"/>
          </a:xfrm>
          <a:prstGeom prst="roundRect">
            <a:avLst>
              <a:gd name="adj" fmla="val 50000"/>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0B0B0F"/>
                </a:solidFill>
                <a:latin typeface="Segoe UI" panose="020B0502040204020203" pitchFamily="34" charset="0"/>
              </a:rPr>
              <a:t>COMMANDER LE RAPPORT</a:t>
            </a:r>
            <a:endParaRPr sz="1050" b="1">
              <a:solidFill>
                <a:srgbClr val="0B0B0F"/>
              </a:solidFill>
              <a:latin typeface="Segoe UI" panose="020B0502040204020203" pitchFamily="34" charset="0"/>
            </a:endParaRPr>
          </a:p>
        </p:txBody>
      </p:sp>
      <p:sp>
        <p:nvSpPr>
          <p:cNvPr id="13" name="Rounded Rectangle 12"/>
          <p:cNvSpPr/>
          <p:nvPr/>
        </p:nvSpPr>
        <p:spPr>
          <a:xfrm>
            <a:off x="8229600" y="2148840"/>
            <a:ext cx="3520440" cy="3566160"/>
          </a:xfrm>
          <a:prstGeom prst="roundRect">
            <a:avLst>
              <a:gd name="adj" fmla="val 4500"/>
            </a:avLst>
          </a:prstGeom>
          <a:solidFill>
            <a:srgbClr val="15161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TextBox 13"/>
          <p:cNvSpPr txBox="1"/>
          <p:nvPr/>
        </p:nvSpPr>
        <p:spPr>
          <a:xfrm>
            <a:off x="8522208" y="2441448"/>
            <a:ext cx="2971800" cy="270395"/>
          </a:xfrm>
          <a:prstGeom prst="rect">
            <a:avLst/>
          </a:prstGeom>
          <a:noFill/>
        </p:spPr>
        <p:txBody>
          <a:bodyPr wrap="square" lIns="0" tIns="0" rIns="0" bIns="0" anchor="t">
            <a:spAutoFit/>
          </a:bodyPr>
          <a:lstStyle/>
          <a:p>
            <a:pPr algn="l">
              <a:lnSpc>
                <a:spcPct val="105000"/>
              </a:lnSpc>
            </a:pPr>
            <a:r>
              <a:rPr lang="en-US" b="1">
                <a:solidFill>
                  <a:srgbClr val="FFFFFF"/>
                </a:solidFill>
                <a:latin typeface="Segoe UI Semibold" panose="020B0702040204020203" pitchFamily="34" charset="0"/>
              </a:rPr>
              <a:t>Devis sur mesure</a:t>
            </a:r>
            <a:endParaRPr b="1">
              <a:solidFill>
                <a:srgbClr val="FFFFFF"/>
              </a:solidFill>
              <a:latin typeface="Segoe UI Semibold" panose="020B0702040204020203" pitchFamily="34" charset="0"/>
            </a:endParaRPr>
          </a:p>
        </p:txBody>
      </p:sp>
      <p:sp>
        <p:nvSpPr>
          <p:cNvPr id="15" name="TextBox 14"/>
          <p:cNvSpPr txBox="1"/>
          <p:nvPr/>
        </p:nvSpPr>
        <p:spPr>
          <a:xfrm>
            <a:off x="8522208" y="3200400"/>
            <a:ext cx="2971800" cy="720390"/>
          </a:xfrm>
          <a:prstGeom prst="rect">
            <a:avLst/>
          </a:prstGeom>
          <a:noFill/>
        </p:spPr>
        <p:txBody>
          <a:bodyPr wrap="square" lIns="0" tIns="0" rIns="0" bIns="0" anchor="t">
            <a:spAutoFit/>
          </a:bodyPr>
          <a:lstStyle/>
          <a:p>
            <a:pPr algn="l">
              <a:lnSpc>
                <a:spcPct val="135000"/>
              </a:lnSpc>
            </a:pPr>
            <a:r>
              <a:rPr lang="fr-FR" sz="1200">
                <a:solidFill>
                  <a:srgbClr val="B7BAC3"/>
                </a:solidFill>
                <a:latin typeface="Segoe UI" panose="020B0502040204020203" pitchFamily="34" charset="0"/>
              </a:rPr>
              <a:t>Obtenez une offre entreprise ou MSSP adaptée à la taille et au profil de risque de votre organisation.</a:t>
            </a:r>
            <a:endParaRPr sz="1200">
              <a:solidFill>
                <a:srgbClr val="B7BAC3"/>
              </a:solidFill>
              <a:latin typeface="Segoe UI" panose="020B0502040204020203" pitchFamily="34" charset="0"/>
            </a:endParaRPr>
          </a:p>
        </p:txBody>
      </p:sp>
      <p:sp>
        <p:nvSpPr>
          <p:cNvPr id="16" name="Rounded Rectangle 15"/>
          <p:cNvSpPr/>
          <p:nvPr/>
        </p:nvSpPr>
        <p:spPr>
          <a:xfrm>
            <a:off x="8522208" y="5029200"/>
            <a:ext cx="2935224" cy="384048"/>
          </a:xfrm>
          <a:prstGeom prst="roundRect">
            <a:avLst>
              <a:gd name="adj" fmla="val 50000"/>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wrap="none" lIns="128016" tIns="0" rIns="128016" bIns="0" rtlCol="0" anchor="ctr">
            <a:noAutofit/>
          </a:bodyPr>
          <a:lstStyle/>
          <a:p>
            <a:pPr algn="ctr"/>
            <a:r>
              <a:rPr lang="en-US" sz="1050" b="1">
                <a:solidFill>
                  <a:srgbClr val="0B0B0F"/>
                </a:solidFill>
                <a:latin typeface="Segoe UI" panose="020B0502040204020203" pitchFamily="34" charset="0"/>
              </a:rPr>
              <a:t>DEMANDER UN DEVIS</a:t>
            </a:r>
            <a:endParaRPr sz="1050" b="1">
              <a:solidFill>
                <a:srgbClr val="0B0B0F"/>
              </a:solidFill>
              <a:latin typeface="Segoe UI" panose="020B0502040204020203" pitchFamily="34" charset="0"/>
            </a:endParaRPr>
          </a:p>
        </p:txBody>
      </p:sp>
      <p:sp>
        <p:nvSpPr>
          <p:cNvPr id="17" name="TextBox 16"/>
          <p:cNvSpPr txBox="1"/>
          <p:nvPr/>
        </p:nvSpPr>
        <p:spPr>
          <a:xfrm>
            <a:off x="640080" y="6528816"/>
            <a:ext cx="5486400" cy="274320"/>
          </a:xfrm>
          <a:prstGeom prst="rect">
            <a:avLst/>
          </a:prstGeom>
          <a:noFill/>
        </p:spPr>
        <p:txBody>
          <a:bodyPr wrap="square" lIns="0" tIns="0" rIns="0" bIns="0" anchor="t">
            <a:spAutoFit/>
          </a:bodyPr>
          <a:lstStyle/>
          <a:p>
            <a:pPr algn="l">
              <a:lnSpc>
                <a:spcPct val="100000"/>
              </a:lnSpc>
            </a:pPr>
            <a:r>
              <a:rPr sz="950" b="0" i="0" spc="100">
                <a:solidFill>
                  <a:srgbClr val="6E727E"/>
                </a:solidFill>
                <a:latin typeface="Segoe UI"/>
              </a:rPr>
              <a:t>DarknetSearch by Kaduu</a:t>
            </a:r>
          </a:p>
        </p:txBody>
      </p:sp>
      <p:sp>
        <p:nvSpPr>
          <p:cNvPr id="18" name="TextBox 17"/>
          <p:cNvSpPr txBox="1"/>
          <p:nvPr/>
        </p:nvSpPr>
        <p:spPr>
          <a:xfrm>
            <a:off x="11155680" y="6528816"/>
            <a:ext cx="457200" cy="274320"/>
          </a:xfrm>
          <a:prstGeom prst="rect">
            <a:avLst/>
          </a:prstGeom>
          <a:noFill/>
        </p:spPr>
        <p:txBody>
          <a:bodyPr wrap="square" lIns="0" tIns="0" rIns="0" bIns="0" anchor="t">
            <a:spAutoFit/>
          </a:bodyPr>
          <a:lstStyle/>
          <a:p>
            <a:pPr algn="r">
              <a:lnSpc>
                <a:spcPct val="100000"/>
              </a:lnSpc>
            </a:pPr>
            <a:r>
              <a:rPr sz="950" b="0" i="0">
                <a:solidFill>
                  <a:srgbClr val="6E727E"/>
                </a:solidFill>
                <a:latin typeface="Segoe UI"/>
              </a:rPr>
              <a:t>16</a:t>
            </a:r>
          </a:p>
        </p:txBody>
      </p:sp>
      <p:sp>
        <p:nvSpPr>
          <p:cNvPr id="19" name="Oval 18"/>
          <p:cNvSpPr/>
          <p:nvPr/>
        </p:nvSpPr>
        <p:spPr>
          <a:xfrm>
            <a:off x="6053328" y="6574536"/>
            <a:ext cx="45720" cy="45720"/>
          </a:xfrm>
          <a:prstGeom prst="ellipse">
            <a:avLst/>
          </a:prstGeom>
          <a:solidFill>
            <a:srgbClr val="FFC7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
        <p:cNvGrpSpPr/>
        <p:nvPr/>
      </p:nvGrpSpPr>
      <p:grpSpPr>
        <a:xfrm>
          <a:off x="0" y="0"/>
          <a:ext cx="0" cy="0"/>
          <a:chOff x="0" y="0"/>
          <a:chExt cx="0" cy="0"/>
        </a:xfrm>
      </p:grpSpPr>
      <p:pic>
        <p:nvPicPr>
          <p:cNvPr id="2" name="Picture 1" descr="hero_cover.png"/>
          <p:cNvPicPr>
            <a:picLocks noChangeAspect="1"/>
          </p:cNvPicPr>
          <p:nvPr/>
        </p:nvPicPr>
        <p:blipFill>
          <a:blip r:embed="rId2"/>
          <a:stretch>
            <a:fillRect/>
          </a:stretch>
        </p:blipFill>
        <p:spPr>
          <a:xfrm>
            <a:off x="0" y="0"/>
            <a:ext cx="12191695" cy="6858000"/>
          </a:xfrm>
          <a:prstGeom prst="rect">
            <a:avLst/>
          </a:prstGeom>
        </p:spPr>
      </p:pic>
      <p:sp>
        <p:nvSpPr>
          <p:cNvPr id="3" name="Rectangle 2"/>
          <p:cNvSpPr/>
          <p:nvPr/>
        </p:nvSpPr>
        <p:spPr>
          <a:xfrm>
            <a:off x="0" y="1828800"/>
            <a:ext cx="12191695" cy="3200400"/>
          </a:xfrm>
          <a:prstGeom prst="rect">
            <a:avLst/>
          </a:prstGeom>
          <a:solidFill>
            <a:srgbClr val="0B0B0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0" y="0"/>
            <a:ext cx="12191695" cy="50800"/>
          </a:xfrm>
          <a:prstGeom prst="rect">
            <a:avLst/>
          </a:prstGeom>
          <a:solidFill>
            <a:srgbClr val="FFC72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640080" y="2286000"/>
            <a:ext cx="8229600" cy="553998"/>
          </a:xfrm>
          <a:prstGeom prst="rect">
            <a:avLst/>
          </a:prstGeom>
          <a:noFill/>
        </p:spPr>
        <p:txBody>
          <a:bodyPr wrap="square" lIns="0" tIns="0" rIns="0" bIns="0" anchor="t">
            <a:spAutoFit/>
          </a:bodyPr>
          <a:lstStyle/>
          <a:p>
            <a:pPr algn="l">
              <a:lnSpc>
                <a:spcPct val="100000"/>
              </a:lnSpc>
            </a:pPr>
            <a:r>
              <a:rPr lang="fr-FR" sz="3600" b="1">
                <a:solidFill>
                  <a:srgbClr val="FFFFFF"/>
                </a:solidFill>
                <a:latin typeface="Segoe UI Semibold" panose="020B0702040204020203" pitchFamily="34" charset="0"/>
              </a:rPr>
              <a:t>Trouvons ce qui est déjà exposé.</a:t>
            </a:r>
            <a:endParaRPr sz="3600" b="1">
              <a:solidFill>
                <a:srgbClr val="FFFFFF"/>
              </a:solidFill>
              <a:latin typeface="Segoe UI Semibold" panose="020B0702040204020203" pitchFamily="34" charset="0"/>
            </a:endParaRPr>
          </a:p>
        </p:txBody>
      </p:sp>
      <p:sp>
        <p:nvSpPr>
          <p:cNvPr id="6" name="TextBox 5"/>
          <p:cNvSpPr txBox="1"/>
          <p:nvPr/>
        </p:nvSpPr>
        <p:spPr>
          <a:xfrm>
            <a:off x="640080" y="3154680"/>
            <a:ext cx="7772400" cy="230832"/>
          </a:xfrm>
          <a:prstGeom prst="rect">
            <a:avLst/>
          </a:prstGeom>
          <a:noFill/>
        </p:spPr>
        <p:txBody>
          <a:bodyPr wrap="square" lIns="0" tIns="0" rIns="0" bIns="0" anchor="t">
            <a:spAutoFit/>
          </a:bodyPr>
          <a:lstStyle/>
          <a:p>
            <a:pPr algn="l">
              <a:lnSpc>
                <a:spcPct val="100000"/>
              </a:lnSpc>
            </a:pPr>
            <a:r>
              <a:rPr lang="fr-FR" sz="1500">
                <a:solidFill>
                  <a:srgbClr val="B7BAC3"/>
                </a:solidFill>
                <a:latin typeface="Segoe UI" panose="020B0502040204020203" pitchFamily="34" charset="0"/>
              </a:rPr>
              <a:t>Merci – nous avons hâte de vous montrer le score de risque en direct de votre organisation.</a:t>
            </a:r>
            <a:endParaRPr sz="1500">
              <a:solidFill>
                <a:srgbClr val="B7BAC3"/>
              </a:solidFill>
              <a:latin typeface="Segoe UI" panose="020B0502040204020203" pitchFamily="34" charset="0"/>
            </a:endParaRPr>
          </a:p>
        </p:txBody>
      </p:sp>
      <p:cxnSp>
        <p:nvCxnSpPr>
          <p:cNvPr id="7" name="Connector 6"/>
          <p:cNvCxnSpPr/>
          <p:nvPr/>
        </p:nvCxnSpPr>
        <p:spPr>
          <a:xfrm>
            <a:off x="640080" y="3977639"/>
            <a:ext cx="5486400" cy="0"/>
          </a:xfrm>
          <a:prstGeom prst="line">
            <a:avLst/>
          </a:prstGeom>
          <a:ln w="12700">
            <a:solidFill>
              <a:srgbClr val="2A2C34"/>
            </a:solidFill>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640080" y="4206240"/>
            <a:ext cx="5486400" cy="365760"/>
          </a:xfrm>
          <a:prstGeom prst="rect">
            <a:avLst/>
          </a:prstGeom>
          <a:noFill/>
        </p:spPr>
        <p:txBody>
          <a:bodyPr wrap="square" lIns="0" tIns="0" rIns="0" bIns="0" anchor="t">
            <a:spAutoFit/>
          </a:bodyPr>
          <a:lstStyle/>
          <a:p>
            <a:pPr algn="l">
              <a:lnSpc>
                <a:spcPct val="100000"/>
              </a:lnSpc>
            </a:pPr>
            <a:r>
              <a:rPr sz="1400" b="1" i="0">
                <a:solidFill>
                  <a:srgbClr val="FFC72C"/>
                </a:solidFill>
                <a:latin typeface="Segoe UI"/>
              </a:rPr>
              <a:t>darknetsearch.com</a:t>
            </a:r>
          </a:p>
        </p:txBody>
      </p:sp>
      <p:sp>
        <p:nvSpPr>
          <p:cNvPr id="9" name="TextBox 8"/>
          <p:cNvSpPr txBox="1"/>
          <p:nvPr/>
        </p:nvSpPr>
        <p:spPr>
          <a:xfrm>
            <a:off x="640080" y="4617720"/>
            <a:ext cx="5486400" cy="192360"/>
          </a:xfrm>
          <a:prstGeom prst="rect">
            <a:avLst/>
          </a:prstGeom>
          <a:noFill/>
        </p:spPr>
        <p:txBody>
          <a:bodyPr wrap="square" lIns="0" tIns="0" rIns="0" bIns="0" anchor="t">
            <a:spAutoFit/>
          </a:bodyPr>
          <a:lstStyle/>
          <a:p>
            <a:pPr algn="l">
              <a:lnSpc>
                <a:spcPct val="100000"/>
              </a:lnSpc>
            </a:pPr>
            <a:r>
              <a:rPr lang="en-US" sz="1250">
                <a:solidFill>
                  <a:srgbClr val="6E727E"/>
                </a:solidFill>
                <a:latin typeface="Segoe UI" panose="020B0502040204020203" pitchFamily="34" charset="0"/>
              </a:rPr>
              <a:t>Kaduu AG  ·  Suisse</a:t>
            </a:r>
            <a:endParaRPr sz="1250">
              <a:solidFill>
                <a:srgbClr val="6E727E"/>
              </a:solidFill>
              <a:latin typeface="Segoe UI" panose="020B0502040204020203"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2139</Words>
  <Application>Microsoft Office PowerPoint</Application>
  <PresentationFormat>Breitbild</PresentationFormat>
  <Paragraphs>251</Paragraphs>
  <Slides>17</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17</vt:i4>
      </vt:variant>
    </vt:vector>
  </HeadingPairs>
  <TitlesOfParts>
    <vt:vector size="22" baseType="lpstr">
      <vt:lpstr>Arial</vt:lpstr>
      <vt:lpstr>Calibri</vt:lpstr>
      <vt:lpstr>Segoe UI</vt:lpstr>
      <vt:lpstr>Segoe UI Semibold</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oliver muenchow</cp:lastModifiedBy>
  <cp:revision>2</cp:revision>
  <dcterms:created xsi:type="dcterms:W3CDTF">2013-01-27T09:14:16Z</dcterms:created>
  <dcterms:modified xsi:type="dcterms:W3CDTF">2026-11-07T23:20:22Z</dcterms:modified>
  <cp:category/>
</cp:coreProperties>
</file>