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ro_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6720840" cy="6858000"/>
          </a:xfrm>
          <a:prstGeom prst="rect">
            <a:avLst/>
          </a:prstGeom>
          <a:solidFill>
            <a:srgbClr val="0B0B0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40080" y="640080"/>
            <a:ext cx="3822192" cy="347472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150" b="1">
                <a:solidFill>
                  <a:srgbClr val="0B0B0F"/>
                </a:solidFill>
                <a:latin typeface="Segoe UI"/>
              </a:rPr>
              <a:t>DARK WEB THREAT INTELLIGENCE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691640"/>
            <a:ext cx="5852160" cy="20116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5400" b="1" i="0">
                <a:solidFill>
                  <a:srgbClr val="FFFFFF"/>
                </a:solidFill>
                <a:latin typeface="Segoe UI Semibold"/>
              </a:rPr>
              <a:t>DarknetSearch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606040"/>
            <a:ext cx="566928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200" b="1" i="0">
                <a:solidFill>
                  <a:srgbClr val="FFC72C"/>
                </a:solidFill>
                <a:latin typeface="Segoe UI Semibold"/>
              </a:rPr>
              <a:t>by Kaduu AG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246120"/>
            <a:ext cx="54864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500" b="0" i="0">
                <a:solidFill>
                  <a:srgbClr val="B7BAC3"/>
                </a:solidFill>
                <a:latin typeface="Segoe UI"/>
              </a:rPr>
              <a:t>Continuous dark, deep and open web monitoring that helps you find</a:t>
            </a:r>
          </a:p>
          <a:p>
            <a:pPr algn="l">
              <a:lnSpc>
                <a:spcPct val="130000"/>
              </a:lnSpc>
            </a:pPr>
            <a:r>
              <a:rPr sz="1500" b="0" i="0">
                <a:solidFill>
                  <a:srgbClr val="B7BAC3"/>
                </a:solidFill>
                <a:latin typeface="Segoe UI"/>
              </a:rPr>
              <a:t>leaks, exposed assets and impersonation before attackers use them.</a:t>
            </a:r>
          </a:p>
        </p:txBody>
      </p:sp>
      <p:cxnSp>
        <p:nvCxnSpPr>
          <p:cNvPr id="9" name="Connector 8"/>
          <p:cNvCxnSpPr/>
          <p:nvPr/>
        </p:nvCxnSpPr>
        <p:spPr>
          <a:xfrm>
            <a:off x="640080" y="4617720"/>
            <a:ext cx="4206240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0080" y="480060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50" b="1" i="0" spc="180">
                <a:solidFill>
                  <a:srgbClr val="6E727E"/>
                </a:solidFill>
                <a:latin typeface="Segoe UI"/>
              </a:rPr>
              <a:t>CLIENT OVERVIEW  ·  PRODUCT WALKTHROUGH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6263640"/>
            <a:ext cx="45720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00" b="0" i="0">
                <a:solidFill>
                  <a:srgbClr val="6E727E"/>
                </a:solidFill>
                <a:latin typeface="Segoe UI"/>
              </a:rPr>
              <a:t>darknetsearch.com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AGENDA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200" b="1" i="0">
                <a:solidFill>
                  <a:srgbClr val="FFFFFF"/>
                </a:solidFill>
                <a:latin typeface="Segoe UI Semibold"/>
              </a:rPr>
              <a:t>What we'll cover</a:t>
            </a:r>
          </a:p>
        </p:txBody>
      </p:sp>
      <p:sp>
        <p:nvSpPr>
          <p:cNvPr id="5" name="Oval 4"/>
          <p:cNvSpPr/>
          <p:nvPr/>
        </p:nvSpPr>
        <p:spPr>
          <a:xfrm>
            <a:off x="640080" y="196596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80160" y="1947672"/>
            <a:ext cx="484632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The Challenge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80160" y="2377440"/>
            <a:ext cx="48463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Why dark web exposure is a growing risk for every organization</a:t>
            </a:r>
          </a:p>
        </p:txBody>
      </p:sp>
      <p:sp>
        <p:nvSpPr>
          <p:cNvPr id="8" name="Oval 7"/>
          <p:cNvSpPr/>
          <p:nvPr/>
        </p:nvSpPr>
        <p:spPr>
          <a:xfrm>
            <a:off x="640080" y="338328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80160" y="3364992"/>
            <a:ext cx="484632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Platform Overview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80160" y="3794760"/>
            <a:ext cx="48463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One dashboard for continuous threat visibility</a:t>
            </a:r>
          </a:p>
        </p:txBody>
      </p:sp>
      <p:sp>
        <p:nvSpPr>
          <p:cNvPr id="11" name="Oval 10"/>
          <p:cNvSpPr/>
          <p:nvPr/>
        </p:nvSpPr>
        <p:spPr>
          <a:xfrm>
            <a:off x="640080" y="480060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80160" y="4782312"/>
            <a:ext cx="484632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Core Capabilities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80160" y="5212080"/>
            <a:ext cx="48463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Search, credential exposure, darknet chatter, attack surface, brand protection</a:t>
            </a:r>
          </a:p>
        </p:txBody>
      </p:sp>
      <p:sp>
        <p:nvSpPr>
          <p:cNvPr id="14" name="Oval 13"/>
          <p:cNvSpPr/>
          <p:nvPr/>
        </p:nvSpPr>
        <p:spPr>
          <a:xfrm>
            <a:off x="6355080" y="196596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5160" y="1947672"/>
            <a:ext cx="484632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Alerts &amp; Reporting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160" y="2377440"/>
            <a:ext cx="48463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Automated monitoring, incidents and executive reports</a:t>
            </a:r>
          </a:p>
        </p:txBody>
      </p:sp>
      <p:sp>
        <p:nvSpPr>
          <p:cNvPr id="17" name="Oval 16"/>
          <p:cNvSpPr/>
          <p:nvPr/>
        </p:nvSpPr>
        <p:spPr>
          <a:xfrm>
            <a:off x="6355080" y="338328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995160" y="3364992"/>
            <a:ext cx="484632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Built For Your Team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995160" y="3794760"/>
            <a:ext cx="48463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CISOs, threat intel analysts, SOC &amp; MSSP use cases</a:t>
            </a:r>
          </a:p>
        </p:txBody>
      </p:sp>
      <p:sp>
        <p:nvSpPr>
          <p:cNvPr id="20" name="Oval 19"/>
          <p:cNvSpPr/>
          <p:nvPr/>
        </p:nvSpPr>
        <p:spPr>
          <a:xfrm>
            <a:off x="6355080" y="4800600"/>
            <a:ext cx="457200" cy="457200"/>
          </a:xfrm>
          <a:prstGeom prst="ellipse">
            <a:avLst/>
          </a:prstGeom>
          <a:solidFill>
            <a:srgbClr val="1D1F26"/>
          </a:solidFill>
          <a:ln w="9525">
            <a:solidFill>
              <a:srgbClr val="FFC72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600" b="1">
                <a:solidFill>
                  <a:srgbClr val="FFC72C"/>
                </a:solidFill>
                <a:latin typeface="Segoe UI Semibold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95160" y="4782312"/>
            <a:ext cx="4846320" cy="4114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Getting Started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5160" y="5212080"/>
            <a:ext cx="48463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Free trial, darknet report, and next steps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02</a:t>
            </a:r>
          </a:p>
        </p:txBody>
      </p:sp>
      <p:sp>
        <p:nvSpPr>
          <p:cNvPr id="25" name="Oval 2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THE CHALLENGE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82296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FFFF"/>
                </a:solidFill>
                <a:latin typeface="Segoe UI Semibold"/>
              </a:rPr>
              <a:t>Your data is already being traded</a:t>
            </a:r>
          </a:p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FFFF"/>
                </a:solidFill>
                <a:latin typeface="Segoe UI Semibold"/>
              </a:rPr>
              <a:t>somewhere you can't see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965960"/>
            <a:ext cx="676656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450" b="0" i="0">
                <a:solidFill>
                  <a:srgbClr val="B7BAC3"/>
                </a:solidFill>
                <a:latin typeface="Segoe UI"/>
              </a:rPr>
              <a:t>Stolen credentials, malware logs and lookalike domains circulate across dark web markets, Telegram channels, paste sites and criminal forums long before they show up in a breach headline.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9611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24/7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6112" y="5330952"/>
            <a:ext cx="21488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Continuous monitoring of</a:t>
            </a:r>
          </a:p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dark, deep and open web sources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47472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73075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2,200+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30752" y="5330952"/>
            <a:ext cx="21488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Cybercrime Telegram &amp;</a:t>
            </a:r>
          </a:p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forum channels tracked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0936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56539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10+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65392" y="5330952"/>
            <a:ext cx="21488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Risk factors scored per</a:t>
            </a:r>
          </a:p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organization, automatically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44000" y="4160520"/>
            <a:ext cx="2606040" cy="173736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400032" y="4343400"/>
            <a:ext cx="214884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C72C"/>
                </a:solidFill>
                <a:latin typeface="Segoe UI Semibold"/>
              </a:rPr>
              <a:t>24h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400032" y="5330952"/>
            <a:ext cx="21488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Turnaround for a full</a:t>
            </a:r>
          </a:p>
          <a:p>
            <a:pPr algn="l">
              <a:lnSpc>
                <a:spcPct val="10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darknet exposure report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03</a:t>
            </a:r>
          </a:p>
        </p:txBody>
      </p:sp>
      <p:sp>
        <p:nvSpPr>
          <p:cNvPr id="20" name="Oval 19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INTRODUCING DARKNETSEARCH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en-US" sz="3000" b="1">
                <a:solidFill>
                  <a:srgbClr val="FFFFFF"/>
                </a:solidFill>
                <a:latin typeface="Segoe UI Semibold" panose="020B0702040204020203" pitchFamily="34" charset="0"/>
              </a:rPr>
              <a:t>One platform for external</a:t>
            </a:r>
            <a:endParaRPr sz="3000" b="1">
              <a:solidFill>
                <a:srgbClr val="FFFFFF"/>
              </a:solidFill>
              <a:latin typeface="Segoe UI Semibold" panose="020B0702040204020203" pitchFamily="34" charset="0"/>
            </a:endParaRPr>
          </a:p>
          <a:p>
            <a:pPr algn="l">
              <a:lnSpc>
                <a:spcPct val="100000"/>
              </a:lnSpc>
            </a:pPr>
            <a:r>
              <a:rPr sz="3000" b="1" i="0">
                <a:solidFill>
                  <a:srgbClr val="FFFFFF"/>
                </a:solidFill>
                <a:latin typeface="Segoe UI Semibold"/>
              </a:rPr>
              <a:t>threat visibility.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965960"/>
            <a:ext cx="630936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400" b="0" i="0">
                <a:solidFill>
                  <a:srgbClr val="B7BAC3"/>
                </a:solidFill>
                <a:latin typeface="Segoe UI"/>
              </a:rPr>
              <a:t>DarknetSearch continuously scans the dark, deep and open web so you always know when your credentials, infrastructure or brand are exposed — and can act before attackers do.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64008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3268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32688" y="3858768"/>
            <a:ext cx="29718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Leak Detection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88" y="4617720"/>
            <a:ext cx="2971800" cy="1371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Identify stolen credentials, compromised devices and supply-chain exposure in real time.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484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2744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27448" y="3858768"/>
            <a:ext cx="29718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Attack Surface Discovery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7448" y="4617720"/>
            <a:ext cx="2971800" cy="1371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See your network the way an attacker does — CVEs, open ports, and shadow IT.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229600" y="3200400"/>
            <a:ext cx="3520440" cy="29718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8229600" y="320040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22208" y="3520440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C9960C"/>
                </a:solidFill>
                <a:latin typeface="Segoe UI Semibold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22208" y="3858768"/>
            <a:ext cx="29718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Domain &amp; Brand Protection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22208" y="4617720"/>
            <a:ext cx="2971800" cy="1371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50" b="0" i="0">
                <a:solidFill>
                  <a:srgbClr val="B7BAC3"/>
                </a:solidFill>
                <a:latin typeface="Segoe UI"/>
              </a:rPr>
              <a:t>Stop phishing and typo-squatting before lookalike domains go live.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04</a:t>
            </a:r>
          </a:p>
        </p:txBody>
      </p:sp>
      <p:sp>
        <p:nvSpPr>
          <p:cNvPr id="23" name="Oval 22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PLATFORM AT A GLANCE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Your risk score,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in one dashboard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Every organization gets a live Overall Risk Score, calculated from leak history, credential hygiene, exposed ports and search-engine exposure — with a 12-month timeline so you can track progress.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3291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Overall Risk Score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a single 0-100 number benchmarked against your industry and competitors.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Top risk factors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recent vs. historical leaks, weak passwords, unusual open ports, search exposure.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Risk timeline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trend your organization's risk and infrastructure risk over the past year.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Credential &amp; leaked-user stats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total leaked records, stealer logs, combo lists and riskiest users.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Risk scoring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633472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Benchmarking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26864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Trend timeline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67144" y="6053328"/>
            <a:ext cx="234086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Credential stats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dashboa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05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CORE CAPABILITY · 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Search the dark &amp; deep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web in seconds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Quick Search sweeps every data source at once; Expert Search lets analysts build precise, boolean queries against a specific source — ideal for both first response and deep investigation.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22357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lang="en-US" sz="1300" b="1">
                <a:solidFill>
                  <a:srgbClr val="FFC72C"/>
                </a:solidFill>
                <a:latin typeface="Segoe UI" panose="020B0502040204020203" pitchFamily="34" charset="0"/>
              </a:rPr>
              <a:t>―  </a:t>
            </a:r>
            <a:r>
              <a:rPr lang="en-US" sz="1300" b="1">
                <a:solidFill>
                  <a:srgbClr val="FFFFFF"/>
                </a:solidFill>
                <a:latin typeface="Segoe UI" panose="020B0502040204020203" pitchFamily="34" charset="0"/>
              </a:rPr>
              <a:t>Search by anything</a:t>
            </a:r>
            <a:r>
              <a:rPr lang="en-US" sz="1300">
                <a:solidFill>
                  <a:srgbClr val="B7BAC3"/>
                </a:solidFill>
                <a:latin typeface="Segoe UI" panose="020B0502040204020203" pitchFamily="34" charset="0"/>
              </a:rPr>
              <a:t> — domain, email, name, IP, brand, password, file name or host name.</a:t>
            </a:r>
            <a:endParaRPr sz="1300">
              <a:solidFill>
                <a:srgbClr val="B7BAC3"/>
              </a:solidFill>
              <a:latin typeface="Segoe UI" panose="020B0502040204020203" pitchFamily="34" charset="0"/>
            </a:endParaRP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14 specialised sources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raw leaks, filtered &amp; raw credentials, Telegram, Discord, pastes and more.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Custom query builder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combine AND / OR / NOT operators, date ranges and file types for precision.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Instant, deduplicated results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credentials, brokers, pastes and phishing hits ranked by relevance.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47675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Raw Leaks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63140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Telegram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762756" y="6053328"/>
            <a:ext cx="122986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Discord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138928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Data Brokers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132320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SSL Logs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redentia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06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CORE CAPABILITY · 02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Credential exposure,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scored and prioritized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Every leaked username / password pair tied to your domain is deduplicated and scored, so your team can focus on the accounts that matter most — not thousands of raw rows.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3291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Novelty, risk &amp; reuse scores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instantly see which credentials are new, high-risk, or reused elsewhere.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Own infrastructure vs. third party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separate internal logins from partner and client-side exposure.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Stealer logs &amp; combo lists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catch malware-harvested credentials, not just old breach dumps.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Comparison reports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benchmark credential exposure across subsidiaries, brands or peers.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258775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Unique credentials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374136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Password reuse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614416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Stealer logs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607808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Combo lists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477756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Domain accounts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redentia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07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CORE CAPABILITY · 03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Real-time darknet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chatter monitoring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Track cybercrime forum posts, marketplace listings and threat-actor activity the moment they appear — across thousands of Telegram channels, forums and carding sites.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3291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2,200+ monitored channels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Telegram, Discord and dark forums searched with boolean operators.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Threat actor tracking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attribute chatter to known aliases and monitor ransomware groups directly.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Categorised results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marketplaces, leaks &amp; data, carding/fraud, hacking, services, discussion.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Live investigations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query Tor / I2P and closed channels discreetly through our proxy network.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Marketplaces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633472" y="6053328"/>
            <a:ext cx="184708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Leaks &amp; Data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26864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Carding / Fraud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990588" y="6053328"/>
            <a:ext cx="197053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Threat Actors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107424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Live Search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chat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08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CORE CAPABILITY · 04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Attack surface &amp;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code exposure scanning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See your organization the way an attacker does. Discover forgotten assets, risky configurations, and secrets leaked in public code before someone else finds them.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3291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Attack Surface Discovery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automatic visibility into internet-facing hosts, CVEs and open ports.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Shadow IT detection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surface assets added by developers, agencies or freelancers you didn't know about.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Code Exposure scanning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keyword scans across GitHub, Gist, GitLab, Postman and Google dorking.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Contributor-based scoping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map an org's public repos and contributors to focus scans precisely.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85953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CVEs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645920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Open Ports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92424" y="6053328"/>
            <a:ext cx="110642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GitHub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645152" y="6053328"/>
            <a:ext cx="85953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Gist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650992" y="6053328"/>
            <a:ext cx="122986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Postman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attacksurfac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09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CORE CAPABILITY · 05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Domain &amp; brand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protection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Stop threat actors from spoofing your brand before a phishing site goes live — across lookalike domains, app stores and social platforms.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3291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Typo-squatting detection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daily monitoring of new domain registrations and SSL transparency logs.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Visual logo-spoofing analysis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WHOIS, geolocation, screenshots and web risk score for every domain found.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App store &amp; social monitoring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spoofed apps on iTunes / Google Play and fake brand profiles.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Dedicated risk reports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Domain Spoofing, VIP Executive, Social Media and Application Security reports.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209397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Typo-squatting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880360" y="6053328"/>
            <a:ext cx="234086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SSL Transparency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67528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App Stores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114032" y="6053328"/>
            <a:ext cx="283464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VIP Executive Report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bran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10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CORE CAPABILITY · 06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Automated alerts &amp;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incident response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Turn continuous monitoring into action. Create rules once, and get notified the moment something matters — with full context to investigate immediately.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3291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Custom alert rules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build queries against any data source and choose your notification frequency.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Incident feed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every trigger logged with status, source and one-click drill-down into raw data.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Extracted entities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domains, usernames and passwords auto-extracted from every match.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Smart exclusions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silence false positives and recurring matches with reusable exclusion rules.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Alert Rules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510028" y="6053328"/>
            <a:ext cx="147675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Incidents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133088" y="6053328"/>
            <a:ext cx="160020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Exclusions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79592" y="6053328"/>
            <a:ext cx="135331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Webhooks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llustration_alert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11</a:t>
            </a:r>
          </a:p>
        </p:txBody>
      </p:sp>
      <p:sp>
        <p:nvSpPr>
          <p:cNvPr id="15" name="Oval 1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CORE CAPABILITY · 07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Executive reporting &amp;</a:t>
            </a:r>
          </a:p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Segoe UI Semibold"/>
              </a:rPr>
              <a:t>industry benchmarking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47088"/>
            <a:ext cx="576072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Translate raw threat data into board-ready reports — scheduled automatically or generated on demand, and benchmarked against your industry and competitors.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670048"/>
            <a:ext cx="5806440" cy="3291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Full assessments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one-click reports covering breach risk, infrastructure, spoofing and app security.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Leaked Credential Comparison Report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benchmark exposure across divisions, subsidiaries or peers.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Scheduled delivery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recurring reports land in your inbox automatically, no manual work required.</a:t>
            </a:r>
          </a:p>
          <a:p>
            <a:pPr>
              <a:lnSpc>
                <a:spcPct val="112000"/>
              </a:lnSpc>
              <a:spcAft>
                <a:spcPts val="12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Darknet Exposure Report</a:t>
            </a:r>
            <a:r>
              <a:rPr sz="1300" b="0">
                <a:solidFill>
                  <a:srgbClr val="B7BAC3"/>
                </a:solidFill>
                <a:latin typeface="Segoe UI"/>
              </a:rPr>
              <a:t> — a one-time, 24-hour deep dive delivered as PDF + raw CSV data.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6053328"/>
            <a:ext cx="1723644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Breach Risk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510028" y="6053328"/>
            <a:ext cx="2711196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Infrastructure Risk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367528" y="6053328"/>
            <a:ext cx="2217420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Domain Spoofing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731252" y="6053328"/>
            <a:ext cx="1970532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VIP Executive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9848088" y="6053328"/>
            <a:ext cx="2464308" cy="310896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B7BAC3"/>
                </a:solidFill>
                <a:latin typeface="Segoe UI"/>
              </a:rPr>
              <a:t>Scheduled Reports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Picture 12" descr="illustration_dashboa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60" y="1965960"/>
            <a:ext cx="3566160" cy="35661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12</a:t>
            </a:r>
          </a:p>
        </p:txBody>
      </p:sp>
      <p:sp>
        <p:nvSpPr>
          <p:cNvPr id="16" name="Oval 1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BUILT FOR YOUR TEAM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 i="0">
                <a:solidFill>
                  <a:srgbClr val="FFFFFF"/>
                </a:solidFill>
                <a:latin typeface="Segoe UI Semibold"/>
              </a:rPr>
              <a:t>Targeted insights for every role</a:t>
            </a:r>
          </a:p>
          <a:p>
            <a:pPr algn="l">
              <a:lnSpc>
                <a:spcPct val="100000"/>
              </a:lnSpc>
            </a:pPr>
            <a:r>
              <a:rPr sz="2700" b="1" i="0">
                <a:solidFill>
                  <a:srgbClr val="FFFFFF"/>
                </a:solidFill>
                <a:latin typeface="Segoe UI Semibold"/>
              </a:rPr>
              <a:t>in cybersecurity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4008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32688" y="2258568"/>
            <a:ext cx="297180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CISOs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2688" y="3017520"/>
            <a:ext cx="29718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 i="0">
                <a:solidFill>
                  <a:srgbClr val="FFC72C"/>
                </a:solidFill>
                <a:latin typeface="Segoe UI"/>
              </a:rPr>
              <a:t>Strategic visibility &amp; risk prioritization</a:t>
            </a:r>
          </a:p>
        </p:txBody>
      </p:sp>
      <p:cxnSp>
        <p:nvCxnSpPr>
          <p:cNvPr id="9" name="Connector 8"/>
          <p:cNvCxnSpPr/>
          <p:nvPr/>
        </p:nvCxnSpPr>
        <p:spPr>
          <a:xfrm>
            <a:off x="93268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932688" y="3749040"/>
            <a:ext cx="2971800" cy="22860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Continuous visibility into leaked credentials, exposed access and third-party breaches — translated into clear, board-ready insights for governance and compliance.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484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443484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727448" y="2258568"/>
            <a:ext cx="297180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Threat Intelligence Analysts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27448" y="3017520"/>
            <a:ext cx="29718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 i="0">
                <a:solidFill>
                  <a:srgbClr val="FFC72C"/>
                </a:solidFill>
                <a:latin typeface="Segoe UI"/>
              </a:rPr>
              <a:t>Detect, correlate, contextualize</a:t>
            </a:r>
          </a:p>
        </p:txBody>
      </p:sp>
      <p:cxnSp>
        <p:nvCxnSpPr>
          <p:cNvPr id="15" name="Connector 14"/>
          <p:cNvCxnSpPr/>
          <p:nvPr/>
        </p:nvCxnSpPr>
        <p:spPr>
          <a:xfrm>
            <a:off x="472744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727448" y="3749040"/>
            <a:ext cx="2971800" cy="22860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Unify dark web search, stolen-data monitoring, stealer-log analysis and threat-actor profiling in a single workflow to validate emerging threats earlier.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0" y="1965960"/>
            <a:ext cx="3520440" cy="416052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8229600" y="1965960"/>
            <a:ext cx="3520440" cy="73152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22208" y="2258568"/>
            <a:ext cx="2971800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SOC Analysts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522208" y="3017520"/>
            <a:ext cx="29718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</a:pPr>
            <a:r>
              <a:rPr sz="1200" b="1" i="0">
                <a:solidFill>
                  <a:srgbClr val="FFC72C"/>
                </a:solidFill>
                <a:latin typeface="Segoe UI"/>
              </a:rPr>
              <a:t>Faster, more accurate response</a:t>
            </a:r>
          </a:p>
        </p:txBody>
      </p:sp>
      <p:cxnSp>
        <p:nvCxnSpPr>
          <p:cNvPr id="21" name="Connector 20"/>
          <p:cNvCxnSpPr/>
          <p:nvPr/>
        </p:nvCxnSpPr>
        <p:spPr>
          <a:xfrm>
            <a:off x="8522208" y="356616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522208" y="3749040"/>
            <a:ext cx="2971800" cy="22860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40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Enrich SIEM and incident investigations with external dark web signals to confirm incidents faster, cut false positives, and reduce mean time to respond.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13</a:t>
            </a:r>
          </a:p>
        </p:txBody>
      </p:sp>
      <p:sp>
        <p:nvSpPr>
          <p:cNvPr id="25" name="Oval 24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ENTERPRISE &amp; MSSP READY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68580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 i="0">
                <a:solidFill>
                  <a:srgbClr val="FFFFFF"/>
                </a:solidFill>
                <a:latin typeface="Segoe UI Semibold"/>
              </a:rPr>
              <a:t>Built to scale across teams,</a:t>
            </a:r>
          </a:p>
          <a:p>
            <a:pPr algn="l">
              <a:lnSpc>
                <a:spcPct val="100000"/>
              </a:lnSpc>
            </a:pPr>
            <a:r>
              <a:rPr sz="2700" b="1" i="0">
                <a:solidFill>
                  <a:srgbClr val="FFFFFF"/>
                </a:solidFill>
                <a:latin typeface="Segoe UI Semibold"/>
              </a:rPr>
              <a:t>brands and clients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874519"/>
            <a:ext cx="603504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sz="1350" b="0" i="0">
                <a:solidFill>
                  <a:srgbClr val="B7BAC3"/>
                </a:solidFill>
                <a:latin typeface="Segoe UI"/>
              </a:rPr>
              <a:t>Manage every subsidiary, brand or client from a single account — with granular roles, usage visibility and full API access for automation.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834640"/>
            <a:ext cx="5852160" cy="2926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12000"/>
              </a:lnSpc>
              <a:spcAft>
                <a:spcPts val="14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Multi-tenant organization management — </a:t>
            </a:r>
            <a:r>
              <a:rPr sz="1300" b="0">
                <a:solidFill>
                  <a:srgbClr val="B7BAC3"/>
                </a:solidFill>
                <a:latin typeface="Segoe UI"/>
              </a:rPr>
              <a:t>switch between client accounts instantly</a:t>
            </a: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Role-based access control with 2FA — </a:t>
            </a:r>
            <a:r>
              <a:rPr sz="1300" b="0">
                <a:solidFill>
                  <a:srgbClr val="B7BAC3"/>
                </a:solidFill>
                <a:latin typeface="Segoe UI"/>
              </a:rPr>
              <a:t>System Admins, Org Users and more</a:t>
            </a: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Usage dashboards — </a:t>
            </a:r>
            <a:r>
              <a:rPr sz="1300" b="0">
                <a:solidFill>
                  <a:srgbClr val="B7BAC3"/>
                </a:solidFill>
                <a:latin typeface="Segoe UI"/>
              </a:rPr>
              <a:t>track quota by service (searches, alerts, reports, API calls)</a:t>
            </a:r>
          </a:p>
          <a:p>
            <a:pPr>
              <a:lnSpc>
                <a:spcPct val="112000"/>
              </a:lnSpc>
              <a:spcAft>
                <a:spcPts val="1400"/>
              </a:spcAft>
            </a:pPr>
            <a:r>
              <a:rPr sz="1300" b="1">
                <a:solidFill>
                  <a:srgbClr val="FFC72C"/>
                </a:solidFill>
                <a:latin typeface="Segoe UI"/>
              </a:rPr>
              <a:t>―  </a:t>
            </a:r>
            <a:r>
              <a:rPr sz="1300" b="1">
                <a:solidFill>
                  <a:srgbClr val="FFFFFF"/>
                </a:solidFill>
                <a:latin typeface="Segoe UI"/>
              </a:rPr>
              <a:t>Full REST API — </a:t>
            </a:r>
            <a:r>
              <a:rPr sz="1300" b="0">
                <a:solidFill>
                  <a:srgbClr val="B7BAC3"/>
                </a:solidFill>
                <a:latin typeface="Segoe UI"/>
              </a:rPr>
              <a:t>push alerts and leak data directly into your SIEM or SOAR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903720" y="1417320"/>
            <a:ext cx="4663440" cy="4663440"/>
          </a:xfrm>
          <a:prstGeom prst="roundRect">
            <a:avLst>
              <a:gd name="adj" fmla="val 40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223760" y="1691640"/>
            <a:ext cx="402336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50" b="1" i="0" spc="150">
                <a:solidFill>
                  <a:srgbClr val="6E727E"/>
                </a:solidFill>
                <a:latin typeface="Segoe UI"/>
              </a:rPr>
              <a:t>MANAGE ORGANIZATIONS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178040" y="2194560"/>
            <a:ext cx="4114800" cy="585216"/>
          </a:xfrm>
          <a:prstGeom prst="roundRect">
            <a:avLst>
              <a:gd name="adj" fmla="val 15000"/>
            </a:avLst>
          </a:prstGeom>
          <a:solidFill>
            <a:srgbClr val="1D1F2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7342632" y="2304288"/>
            <a:ext cx="365760" cy="365760"/>
          </a:xfrm>
          <a:prstGeom prst="ellipse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863840" y="2267712"/>
            <a:ext cx="25603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FFFF"/>
                </a:solidFill>
                <a:latin typeface="Segoe UI"/>
              </a:rPr>
              <a:t>Your Organization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63840" y="2542032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 i="0">
                <a:solidFill>
                  <a:srgbClr val="6E727E"/>
                </a:solidFill>
                <a:latin typeface="Segoe UI"/>
              </a:rPr>
              <a:t>Default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0332720" y="2350008"/>
            <a:ext cx="914400" cy="274320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950" b="1">
                <a:solidFill>
                  <a:srgbClr val="0B0B0F"/>
                </a:solidFill>
                <a:latin typeface="Segoe UI"/>
              </a:rPr>
              <a:t>ACTIVE</a:t>
            </a:r>
          </a:p>
        </p:txBody>
      </p:sp>
      <p:sp>
        <p:nvSpPr>
          <p:cNvPr id="14" name="Oval 13"/>
          <p:cNvSpPr/>
          <p:nvPr/>
        </p:nvSpPr>
        <p:spPr>
          <a:xfrm>
            <a:off x="7342632" y="3017520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863840" y="2980944"/>
            <a:ext cx="25603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Client / Subsidiary 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63840" y="3255264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 i="0">
                <a:solidFill>
                  <a:srgbClr val="6E727E"/>
                </a:solidFill>
                <a:latin typeface="Segoe UI"/>
              </a:rPr>
              <a:t>Insurance</a:t>
            </a:r>
          </a:p>
        </p:txBody>
      </p:sp>
      <p:sp>
        <p:nvSpPr>
          <p:cNvPr id="17" name="Oval 16"/>
          <p:cNvSpPr/>
          <p:nvPr/>
        </p:nvSpPr>
        <p:spPr>
          <a:xfrm>
            <a:off x="7342632" y="3730752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863840" y="3694176"/>
            <a:ext cx="25603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Client / Subsidiary B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63840" y="3968496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 i="0">
                <a:solidFill>
                  <a:srgbClr val="6E727E"/>
                </a:solidFill>
                <a:latin typeface="Segoe UI"/>
              </a:rPr>
              <a:t>Telecom</a:t>
            </a:r>
          </a:p>
        </p:txBody>
      </p:sp>
      <p:sp>
        <p:nvSpPr>
          <p:cNvPr id="20" name="Oval 19"/>
          <p:cNvSpPr/>
          <p:nvPr/>
        </p:nvSpPr>
        <p:spPr>
          <a:xfrm>
            <a:off x="7342632" y="4443984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863840" y="4407408"/>
            <a:ext cx="25603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Client / Subsidiary 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863840" y="4681728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 i="0">
                <a:solidFill>
                  <a:srgbClr val="6E727E"/>
                </a:solidFill>
                <a:latin typeface="Segoe UI"/>
              </a:rPr>
              <a:t>Banking</a:t>
            </a:r>
          </a:p>
        </p:txBody>
      </p:sp>
      <p:sp>
        <p:nvSpPr>
          <p:cNvPr id="23" name="Oval 22"/>
          <p:cNvSpPr/>
          <p:nvPr/>
        </p:nvSpPr>
        <p:spPr>
          <a:xfrm>
            <a:off x="7342632" y="5157216"/>
            <a:ext cx="365760" cy="365760"/>
          </a:xfrm>
          <a:prstGeom prst="ellipse">
            <a:avLst/>
          </a:prstGeom>
          <a:solidFill>
            <a:srgbClr val="2A2C3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863840" y="5120640"/>
            <a:ext cx="256032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 i="0">
                <a:solidFill>
                  <a:srgbClr val="B7BAC3"/>
                </a:solidFill>
                <a:latin typeface="Segoe UI"/>
              </a:rPr>
              <a:t>Client / Subsidiary 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63840" y="5394960"/>
            <a:ext cx="25603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 i="0">
                <a:solidFill>
                  <a:srgbClr val="6E727E"/>
                </a:solidFill>
                <a:latin typeface="Segoe UI"/>
              </a:rPr>
              <a:t>Financial Services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14</a:t>
            </a:r>
          </a:p>
        </p:txBody>
      </p:sp>
      <p:sp>
        <p:nvSpPr>
          <p:cNvPr id="28" name="Oval 27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WHY CLIENTS TRUST US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2700" b="1" i="0">
                <a:solidFill>
                  <a:srgbClr val="FFFFFF"/>
                </a:solidFill>
                <a:latin typeface="Segoe UI Semibold"/>
              </a:rPr>
              <a:t>Trusted by security teams</a:t>
            </a:r>
          </a:p>
          <a:p>
            <a:pPr algn="l">
              <a:lnSpc>
                <a:spcPct val="100000"/>
              </a:lnSpc>
            </a:pPr>
            <a:r>
              <a:rPr sz="2700" b="1" i="0">
                <a:solidFill>
                  <a:srgbClr val="FFFFFF"/>
                </a:solidFill>
                <a:latin typeface="Segoe UI Semibold"/>
              </a:rPr>
              <a:t>across industries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3268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688" y="2880360"/>
            <a:ext cx="2935224" cy="21488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Uses DarknetSearch to detect client data leaks, exposed assets and domain spoofing in real time. Alerts and API reporting help their SOC respond faster.</a:t>
            </a:r>
          </a:p>
        </p:txBody>
      </p:sp>
      <p:cxnSp>
        <p:nvCxnSpPr>
          <p:cNvPr id="8" name="Connector 7"/>
          <p:cNvCxnSpPr/>
          <p:nvPr/>
        </p:nvCxnSpPr>
        <p:spPr>
          <a:xfrm>
            <a:off x="93268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3268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Cloud y Olé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2688" y="5376672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 i="0">
                <a:solidFill>
                  <a:srgbClr val="FFC72C"/>
                </a:solidFill>
                <a:latin typeface="Segoe UI"/>
              </a:rPr>
              <a:t>Managed Security Provider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484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72744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27448" y="2880360"/>
            <a:ext cx="2935224" cy="21488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Detects leaked credentials and breaches across the dark web, feeding alerts straight into their SIEM to proactively rotate credentials at enterprise scale.</a:t>
            </a:r>
          </a:p>
        </p:txBody>
      </p:sp>
      <p:cxnSp>
        <p:nvCxnSpPr>
          <p:cNvPr id="14" name="Connector 13"/>
          <p:cNvCxnSpPr/>
          <p:nvPr/>
        </p:nvCxnSpPr>
        <p:spPr>
          <a:xfrm>
            <a:off x="472744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72744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Bühler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7448" y="5376672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 i="0">
                <a:solidFill>
                  <a:srgbClr val="FFC72C"/>
                </a:solidFill>
                <a:latin typeface="Segoe UI"/>
              </a:rPr>
              <a:t>Global Industrial Manufacturer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0" y="1965960"/>
            <a:ext cx="3520440" cy="37947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522208" y="2221992"/>
            <a:ext cx="5486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C72C"/>
                </a:solidFill>
                <a:latin typeface="Segoe UI Semibold"/>
              </a:rPr>
              <a:t>“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22208" y="2880360"/>
            <a:ext cx="2935224" cy="21488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Monitors the dark web for leaks and exposed data affecting the NGOs they support — valued for ease of use and relevance of intelligence despite limited resources.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8522208" y="4892040"/>
            <a:ext cx="2935224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522208" y="5047488"/>
            <a:ext cx="29718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50" b="1" i="0">
                <a:solidFill>
                  <a:srgbClr val="FFFFFF"/>
                </a:solidFill>
                <a:latin typeface="Segoe UI Semibold"/>
              </a:rPr>
              <a:t>CyberPeace Institute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522208" y="5376672"/>
            <a:ext cx="29718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 i="0">
                <a:solidFill>
                  <a:srgbClr val="FFC72C"/>
                </a:solidFill>
                <a:latin typeface="Segoe UI"/>
              </a:rPr>
              <a:t>Swiss Cybersecurity NGO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5989320"/>
            <a:ext cx="91440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 i="1">
                <a:solidFill>
                  <a:srgbClr val="6E727E"/>
                </a:solidFill>
                <a:latin typeface="Segoe UI"/>
              </a:rPr>
              <a:t>Rated on G2  ·  g2.com/products/kaduu/reviews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15</a:t>
            </a:r>
          </a:p>
        </p:txBody>
      </p:sp>
      <p:sp>
        <p:nvSpPr>
          <p:cNvPr id="26" name="Oval 25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5029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 spc="220">
                <a:solidFill>
                  <a:srgbClr val="FFC72C"/>
                </a:solidFill>
                <a:latin typeface="Segoe UI"/>
              </a:rPr>
              <a:t>GETTING STARTED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822960"/>
            <a:ext cx="9601200" cy="8229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200" b="1" i="0">
                <a:solidFill>
                  <a:srgbClr val="FFFFFF"/>
                </a:solidFill>
                <a:latin typeface="Segoe UI Semibold"/>
              </a:rPr>
              <a:t>See your exposure.</a:t>
            </a:r>
          </a:p>
          <a:p>
            <a:pPr algn="l">
              <a:lnSpc>
                <a:spcPct val="100000"/>
              </a:lnSpc>
            </a:pPr>
            <a:r>
              <a:rPr sz="3200" b="1" i="0">
                <a:solidFill>
                  <a:srgbClr val="FFFFFF"/>
                </a:solidFill>
                <a:latin typeface="Segoe UI Semibold"/>
              </a:rPr>
              <a:t>Start today.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932688" y="2441448"/>
            <a:ext cx="29718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7-Day Free Trial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688" y="3200400"/>
            <a:ext cx="2971800" cy="17373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Explore the full DarknetSearch platform — no commitment, no credit card.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3268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0B0B0F"/>
                </a:solidFill>
                <a:latin typeface="Segoe UI"/>
              </a:rPr>
              <a:t>START FREE TRIAL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3484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727448" y="2441448"/>
            <a:ext cx="29718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Darknet Exposure Report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27448" y="3200400"/>
            <a:ext cx="2971800" cy="96968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lang="en-US" sz="1200">
                <a:solidFill>
                  <a:srgbClr val="B7BAC3"/>
                </a:solidFill>
                <a:latin typeface="Segoe UI" panose="020B0502040204020203" pitchFamily="34" charset="0"/>
              </a:rPr>
              <a:t>One-time deep dive: exposed credentials, leak trends, risky users and spoofed domains. Delivered as PDF + CSV within 24 hours.</a:t>
            </a:r>
            <a:endParaRPr sz="1200">
              <a:solidFill>
                <a:srgbClr val="B7BAC3"/>
              </a:solidFill>
              <a:latin typeface="Segoe UI" panose="020B0502040204020203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72744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0B0B0F"/>
                </a:solidFill>
                <a:latin typeface="Segoe UI"/>
              </a:rPr>
              <a:t>REQUEST YOUR REPORT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0" y="2148840"/>
            <a:ext cx="3520440" cy="35661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522208" y="2441448"/>
            <a:ext cx="29718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5000"/>
              </a:lnSpc>
            </a:pPr>
            <a:r>
              <a:rPr sz="1800" b="1" i="0">
                <a:solidFill>
                  <a:srgbClr val="FFFFFF"/>
                </a:solidFill>
                <a:latin typeface="Segoe UI Semibold"/>
              </a:rPr>
              <a:t>Tailored Quote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22208" y="3200400"/>
            <a:ext cx="2971800" cy="17373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35000"/>
              </a:lnSpc>
            </a:pPr>
            <a:r>
              <a:rPr sz="1200" b="0" i="0">
                <a:solidFill>
                  <a:srgbClr val="B7BAC3"/>
                </a:solidFill>
                <a:latin typeface="Segoe UI"/>
              </a:rPr>
              <a:t>Get enterprise or MSSP pricing scoped to your organization's size and risk profile.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522208" y="5029200"/>
            <a:ext cx="2935224" cy="384048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28016" tIns="0" rIns="128016" bIns="0" rtlCol="0" anchor="ctr">
            <a:noAutofit/>
          </a:bodyPr>
          <a:lstStyle/>
          <a:p>
            <a:pPr algn="ctr"/>
            <a:r>
              <a:rPr sz="1050" b="1">
                <a:solidFill>
                  <a:srgbClr val="0B0B0F"/>
                </a:solidFill>
                <a:latin typeface="Segoe UI"/>
              </a:rPr>
              <a:t>REQUEST A QUOTE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080" y="6528816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950" b="0" i="0" spc="100">
                <a:solidFill>
                  <a:srgbClr val="6E727E"/>
                </a:solidFill>
                <a:latin typeface="Segoe UI"/>
              </a:rPr>
              <a:t>DarknetSearch by Kaduu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55680" y="6528816"/>
            <a:ext cx="457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lnSpc>
                <a:spcPct val="100000"/>
              </a:lnSpc>
            </a:pPr>
            <a:r>
              <a:rPr sz="950" b="0" i="0">
                <a:solidFill>
                  <a:srgbClr val="6E727E"/>
                </a:solidFill>
                <a:latin typeface="Segoe UI"/>
              </a:rPr>
              <a:t>16</a:t>
            </a:r>
          </a:p>
        </p:txBody>
      </p:sp>
      <p:sp>
        <p:nvSpPr>
          <p:cNvPr id="19" name="Oval 18"/>
          <p:cNvSpPr/>
          <p:nvPr/>
        </p:nvSpPr>
        <p:spPr>
          <a:xfrm>
            <a:off x="6053328" y="6574536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ero_cov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828800"/>
            <a:ext cx="12191695" cy="3200400"/>
          </a:xfrm>
          <a:prstGeom prst="rect">
            <a:avLst/>
          </a:prstGeom>
          <a:solidFill>
            <a:srgbClr val="0B0B0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40080" y="2286000"/>
            <a:ext cx="82296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3600" b="1" i="0">
                <a:solidFill>
                  <a:srgbClr val="FFFFFF"/>
                </a:solidFill>
                <a:latin typeface="Segoe UI Semibold"/>
              </a:rPr>
              <a:t>Let's find what's already exposed.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154680"/>
            <a:ext cx="7772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0" i="0">
                <a:solidFill>
                  <a:srgbClr val="B7BAC3"/>
                </a:solidFill>
                <a:latin typeface="Segoe UI"/>
              </a:rPr>
              <a:t>Thank you — we look forward to showing your organization's live risk score.</a:t>
            </a:r>
          </a:p>
        </p:txBody>
      </p:sp>
      <p:cxnSp>
        <p:nvCxnSpPr>
          <p:cNvPr id="7" name="Connector 6"/>
          <p:cNvCxnSpPr/>
          <p:nvPr/>
        </p:nvCxnSpPr>
        <p:spPr>
          <a:xfrm>
            <a:off x="640080" y="3977639"/>
            <a:ext cx="5486400" cy="0"/>
          </a:xfrm>
          <a:prstGeom prst="line">
            <a:avLst/>
          </a:prstGeom>
          <a:ln w="12700">
            <a:solidFill>
              <a:srgbClr val="2A2C3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0080" y="420624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 i="0">
                <a:solidFill>
                  <a:srgbClr val="FFC72C"/>
                </a:solidFill>
                <a:latin typeface="Segoe UI"/>
              </a:rPr>
              <a:t>darknetsearch.com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617720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sz="1250" b="0" i="0">
                <a:solidFill>
                  <a:srgbClr val="6E727E"/>
                </a:solidFill>
                <a:latin typeface="Segoe UI"/>
              </a:rPr>
              <a:t>Kaduu AG  ·  Switzerland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1739</Words>
  <Application>Microsoft Office PowerPoint</Application>
  <PresentationFormat>Breitbild</PresentationFormat>
  <Paragraphs>251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2" baseType="lpstr">
      <vt:lpstr>Arial</vt:lpstr>
      <vt:lpstr>Calibri</vt:lpstr>
      <vt:lpstr>Segoe UI</vt:lpstr>
      <vt:lpstr>Segoe UI Semibold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oliver muenchow</cp:lastModifiedBy>
  <cp:revision>2</cp:revision>
  <dcterms:created xsi:type="dcterms:W3CDTF">2013-01-27T09:14:16Z</dcterms:created>
  <dcterms:modified xsi:type="dcterms:W3CDTF">2026-11-07T23:03:49Z</dcterms:modified>
  <cp:category/>
</cp:coreProperties>
</file>