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ro_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6720840" cy="6858000"/>
          </a:xfrm>
          <a:prstGeom prst="rect">
            <a:avLst/>
          </a:prstGeom>
          <a:solidFill>
            <a:srgbClr val="0B0B0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40080" y="640080"/>
            <a:ext cx="3822192" cy="347472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150" b="1">
                <a:solidFill>
                  <a:srgbClr val="0B0B0F"/>
                </a:solidFill>
                <a:latin typeface="Segoe UI" panose="020B0502040204020203" pitchFamily="34" charset="0"/>
              </a:rPr>
              <a:t>DARKNET THREAT INTELLIGENCE</a:t>
            </a:r>
            <a:endParaRPr sz="1150" b="1">
              <a:solidFill>
                <a:srgbClr val="0B0B0F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1691640"/>
            <a:ext cx="5852160" cy="20116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5400" b="1" i="0">
                <a:solidFill>
                  <a:srgbClr val="FFFFFF"/>
                </a:solidFill>
                <a:latin typeface="Segoe UI Semibold"/>
              </a:rPr>
              <a:t>DarknetSearch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606040"/>
            <a:ext cx="566928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200" b="1" i="0">
                <a:solidFill>
                  <a:srgbClr val="FFC72C"/>
                </a:solidFill>
                <a:latin typeface="Segoe UI Semibold"/>
              </a:rPr>
              <a:t>by Kaduu AG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246120"/>
            <a:ext cx="5486400" cy="116884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500">
                <a:solidFill>
                  <a:srgbClr val="B7BAC3"/>
                </a:solidFill>
                <a:latin typeface="Segoe UI" panose="020B0502040204020203" pitchFamily="34" charset="0"/>
              </a:rPr>
              <a:t>Kontinuierliches Monitoring von Darknet, Deep Web und offenem Web, das Ihnen hilft,</a:t>
            </a:r>
            <a:endParaRPr sz="15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 algn="l">
              <a:lnSpc>
                <a:spcPct val="130000"/>
              </a:lnSpc>
            </a:pPr>
            <a:r>
              <a:rPr lang="de-DE" sz="1500">
                <a:solidFill>
                  <a:srgbClr val="B7BAC3"/>
                </a:solidFill>
                <a:latin typeface="Segoe UI" panose="020B0502040204020203" pitchFamily="34" charset="0"/>
              </a:rPr>
              <a:t>Leaks, offengelegte Assets und Identitätsmissbrauch zu finden, bevor Angreifer sie nutzen.</a:t>
            </a:r>
            <a:endParaRPr sz="15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cxnSp>
        <p:nvCxnSpPr>
          <p:cNvPr id="9" name="Connector 8"/>
          <p:cNvCxnSpPr/>
          <p:nvPr/>
        </p:nvCxnSpPr>
        <p:spPr>
          <a:xfrm>
            <a:off x="640080" y="4617720"/>
            <a:ext cx="4206240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0080" y="4800600"/>
            <a:ext cx="5486400" cy="17697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50" b="1" spc="180">
                <a:solidFill>
                  <a:srgbClr val="6E727E"/>
                </a:solidFill>
                <a:latin typeface="Segoe UI" panose="020B0502040204020203" pitchFamily="34" charset="0"/>
              </a:rPr>
              <a:t>KUNDENÜBERSICHT  ·  PRODUKTRUNDGANG</a:t>
            </a:r>
            <a:endParaRPr sz="1150" b="1" spc="18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0080" y="6263640"/>
            <a:ext cx="45720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00" b="0" i="0">
                <a:solidFill>
                  <a:srgbClr val="6E727E"/>
                </a:solidFill>
                <a:latin typeface="Segoe UI"/>
              </a:rPr>
              <a:t>darknetsearch.com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AGENDA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3200" b="1">
                <a:solidFill>
                  <a:srgbClr val="FFFFFF"/>
                </a:solidFill>
                <a:latin typeface="Segoe UI Semibold" panose="020B0702040204020203" pitchFamily="34" charset="0"/>
              </a:rPr>
              <a:t>Unsere Themen</a:t>
            </a:r>
            <a:endParaRPr sz="32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40080" y="196596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80160" y="194767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Die Herausforderung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80160" y="2377440"/>
            <a:ext cx="4846320" cy="4402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de-DE" sz="1250">
                <a:solidFill>
                  <a:srgbClr val="B7BAC3"/>
                </a:solidFill>
                <a:latin typeface="Segoe UI" panose="020B0502040204020203" pitchFamily="34" charset="0"/>
              </a:rPr>
              <a:t>Warum Darknet-Exposition für jede Organisation ein wachsendes Risiko ist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640080" y="338328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80160" y="336499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Plattformüberblick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80160" y="3794760"/>
            <a:ext cx="4846320" cy="20941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de-DE" sz="1250">
                <a:solidFill>
                  <a:srgbClr val="B7BAC3"/>
                </a:solidFill>
                <a:latin typeface="Segoe UI" panose="020B0502040204020203" pitchFamily="34" charset="0"/>
              </a:rPr>
              <a:t>Ein Dashboard für dauerhafte Transparenz über Bedrohungen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40080" y="480060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80160" y="478231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Kernfunktionen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80160" y="5212080"/>
            <a:ext cx="4846320" cy="4402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de-DE" sz="1250">
                <a:solidFill>
                  <a:srgbClr val="B7BAC3"/>
                </a:solidFill>
                <a:latin typeface="Segoe UI" panose="020B0502040204020203" pitchFamily="34" charset="0"/>
              </a:rPr>
              <a:t>Suche, Zugangsdaten-Exposition, Darknet Chatter, Angriffsfläche, Markenschutz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355080" y="196596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5160" y="194767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Alarme &amp; Berichte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160" y="2377440"/>
            <a:ext cx="4846320" cy="20941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de-DE" sz="1250">
                <a:solidFill>
                  <a:srgbClr val="B7BAC3"/>
                </a:solidFill>
                <a:latin typeface="Segoe UI" panose="020B0502040204020203" pitchFamily="34" charset="0"/>
              </a:rPr>
              <a:t>Automatisiertes Monitoring, Vorfälle und Management-Berichte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355080" y="338328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995160" y="336499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Für Ihr Team gebaut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95160" y="3794760"/>
            <a:ext cx="4846320" cy="20941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de-DE" sz="1250">
                <a:solidFill>
                  <a:srgbClr val="B7BAC3"/>
                </a:solidFill>
                <a:latin typeface="Segoe UI" panose="020B0502040204020203" pitchFamily="34" charset="0"/>
              </a:rPr>
              <a:t>Anwendungsfälle für CISOs, Threat-Intel-Analysten, SOC &amp; MSSP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355080" y="480060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95160" y="4782312"/>
            <a:ext cx="484632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Erste Schritte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95160" y="5212080"/>
            <a:ext cx="4846320" cy="20941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de-DE" sz="1250">
                <a:solidFill>
                  <a:srgbClr val="B7BAC3"/>
                </a:solidFill>
                <a:latin typeface="Segoe UI" panose="020B0502040204020203" pitchFamily="34" charset="0"/>
              </a:rPr>
              <a:t>Kostenlose Testphase, Darknet-Bericht und nächste Schritte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02</a:t>
            </a:r>
          </a:p>
        </p:txBody>
      </p:sp>
      <p:sp>
        <p:nvSpPr>
          <p:cNvPr id="25" name="Oval 2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DIE HERAUSFORDERUNG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8229600" cy="9233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de-DE" sz="3000" b="1">
                <a:solidFill>
                  <a:srgbClr val="FFFFFF"/>
                </a:solidFill>
                <a:latin typeface="Segoe UI Semibold" panose="020B0702040204020203" pitchFamily="34" charset="0"/>
              </a:rPr>
              <a:t>Ihre Daten werden bereits gehandelt,</a:t>
            </a:r>
            <a:endParaRPr sz="30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3000" b="1">
                <a:solidFill>
                  <a:srgbClr val="FFFFFF"/>
                </a:solidFill>
                <a:latin typeface="Segoe UI Semibold" panose="020B0702040204020203" pitchFamily="34" charset="0"/>
              </a:rPr>
              <a:t>wo Sie nichts sehen</a:t>
            </a:r>
            <a:endParaRPr sz="30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965960"/>
            <a:ext cx="6766560" cy="83984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sz="1450">
                <a:solidFill>
                  <a:srgbClr val="B7BAC3"/>
                </a:solidFill>
                <a:latin typeface="Segoe UI" panose="020B0502040204020203" pitchFamily="34" charset="0"/>
              </a:rPr>
              <a:t>Gestohlene Zugangsdaten, Malware-Logs und Lookalike-Domains zirkulieren in Darknet-Marktplätzen, Telegram-Kanälen, Paste-Sites und kriminellen Foren, lange bevor sie in einer Datenleck-Schlagzeile auftauchen.</a:t>
            </a:r>
            <a:endParaRPr sz="14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4008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96112" y="4343400"/>
            <a:ext cx="214884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C72C"/>
                </a:solidFill>
                <a:latin typeface="Segoe UI Semibold"/>
              </a:rPr>
              <a:t>24/7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6112" y="5330952"/>
            <a:ext cx="2148840" cy="5680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Kontinuierliches Monitoring von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 algn="l">
              <a:lnSpc>
                <a:spcPct val="105000"/>
              </a:lnSpc>
            </a:pPr>
            <a:r>
              <a:rPr lang="de-DE" sz="1200">
                <a:solidFill>
                  <a:srgbClr val="B7BAC3"/>
                </a:solidFill>
                <a:latin typeface="Segoe UI" panose="020B0502040204020203" pitchFamily="34" charset="0"/>
              </a:rPr>
              <a:t>Quellen im Darknet, Deep Web und offenen Web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7472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730752" y="4343400"/>
            <a:ext cx="2148840" cy="4616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CH" sz="3000" b="1">
                <a:solidFill>
                  <a:srgbClr val="FFC72C"/>
                </a:solidFill>
                <a:latin typeface="Segoe UI Semibold" panose="020B0702040204020203" pitchFamily="34" charset="0"/>
              </a:rPr>
              <a:t>2.200+</a:t>
            </a:r>
            <a:endParaRPr sz="3000" b="1">
              <a:solidFill>
                <a:srgbClr val="FFC72C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30752" y="5330952"/>
            <a:ext cx="2148840" cy="3741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Telegram- und Forenkanäle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 algn="l">
              <a:lnSpc>
                <a:spcPct val="10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der Cyberkriminalität erfasst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30936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565392" y="4343400"/>
            <a:ext cx="214884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C72C"/>
                </a:solidFill>
                <a:latin typeface="Segoe UI Semibold"/>
              </a:rPr>
              <a:t>10+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65392" y="5330952"/>
            <a:ext cx="2148840" cy="3741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Risikofaktoren automatisch je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 algn="l">
              <a:lnSpc>
                <a:spcPct val="10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Organisation bewertet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14400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400032" y="4343400"/>
            <a:ext cx="2148840" cy="46166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3000" b="1">
                <a:solidFill>
                  <a:srgbClr val="FFC72C"/>
                </a:solidFill>
                <a:latin typeface="Segoe UI Semibold" panose="020B0702040204020203" pitchFamily="34" charset="0"/>
              </a:rPr>
              <a:t>24 Std.</a:t>
            </a:r>
            <a:endParaRPr sz="3000" b="1">
              <a:solidFill>
                <a:srgbClr val="FFC72C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400032" y="5330952"/>
            <a:ext cx="2148840" cy="5680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Bearbeitungszeit für einen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 algn="l">
              <a:lnSpc>
                <a:spcPct val="10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kompletten Darknet-Expositionsbericht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03</a:t>
            </a:r>
          </a:p>
        </p:txBody>
      </p:sp>
      <p:sp>
        <p:nvSpPr>
          <p:cNvPr id="20" name="Oval 19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DARKNETSEARCH IM ÜBERBLICK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9233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3000" b="1">
                <a:solidFill>
                  <a:srgbClr val="FFFFFF"/>
                </a:solidFill>
                <a:latin typeface="Segoe UI Semibold" panose="020B0702040204020203" pitchFamily="34" charset="0"/>
              </a:rPr>
              <a:t>Eine Plattform für externe</a:t>
            </a:r>
            <a:endParaRPr sz="30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3000" b="1">
                <a:solidFill>
                  <a:srgbClr val="FFFFFF"/>
                </a:solidFill>
                <a:latin typeface="Segoe UI Semibold" panose="020B0702040204020203" pitchFamily="34" charset="0"/>
              </a:rPr>
              <a:t>Bedrohungstransparenz.</a:t>
            </a:r>
            <a:endParaRPr sz="30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965960"/>
            <a:ext cx="6309360" cy="8108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400">
                <a:solidFill>
                  <a:srgbClr val="B7BAC3"/>
                </a:solidFill>
                <a:latin typeface="Segoe UI" panose="020B0502040204020203" pitchFamily="34" charset="0"/>
              </a:rPr>
              <a:t>DarknetSearch durchsucht kontinuierlich Darknet, Deep Web und offenes Web, damit Sie immer wissen, wann Ihre Zugangsdaten, Infrastruktur oder Marke exponiert sind – und handeln können, bevor Angreifer es tun.</a:t>
            </a:r>
            <a:endParaRPr sz="14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40080" y="3200400"/>
            <a:ext cx="3520440" cy="29718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640080" y="320040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32688" y="3520440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C9960C"/>
                </a:solidFill>
                <a:latin typeface="Segoe UI Semibold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32688" y="3858768"/>
            <a:ext cx="2971800" cy="2703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Leak-Erkennung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2688" y="4617720"/>
            <a:ext cx="2971800" cy="7504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de-DE" sz="1250">
                <a:solidFill>
                  <a:srgbClr val="B7BAC3"/>
                </a:solidFill>
                <a:latin typeface="Segoe UI" panose="020B0502040204020203" pitchFamily="34" charset="0"/>
              </a:rPr>
              <a:t>Erkennen Sie gestohlene Zugangsdaten, kompromittierte Geräte und Lieferketten-Exposition in Echtzeit.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434840" y="3200400"/>
            <a:ext cx="3520440" cy="29718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434840" y="320040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27448" y="3520440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C9960C"/>
                </a:solidFill>
                <a:latin typeface="Segoe UI Semibold"/>
              </a:rP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27448" y="3858768"/>
            <a:ext cx="29718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Attack Surface Discovery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27448" y="4617720"/>
            <a:ext cx="2971800" cy="7504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de-DE" sz="1250">
                <a:solidFill>
                  <a:srgbClr val="B7BAC3"/>
                </a:solidFill>
                <a:latin typeface="Segoe UI" panose="020B0502040204020203" pitchFamily="34" charset="0"/>
              </a:rPr>
              <a:t>Sehen Sie Ihr Netzwerk mit den Augen eines Angreifers – CVEs, offene Ports und Schatten-IT.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229600" y="3200400"/>
            <a:ext cx="3520440" cy="29718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229600" y="320040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522208" y="3520440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C9960C"/>
                </a:solidFill>
                <a:latin typeface="Segoe UI Semibold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22208" y="3858768"/>
            <a:ext cx="2971800" cy="2703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Domänen- &amp; Markenschutz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22208" y="4617720"/>
            <a:ext cx="2971800" cy="4907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n-US" sz="1250">
                <a:solidFill>
                  <a:srgbClr val="B7BAC3"/>
                </a:solidFill>
                <a:latin typeface="Segoe UI" panose="020B0502040204020203" pitchFamily="34" charset="0"/>
              </a:rPr>
              <a:t>Stoppen Sie Phishing und Typosquatting, bevor Lookalike-Domains live gehen.</a:t>
            </a:r>
            <a:endParaRPr sz="12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04</a:t>
            </a:r>
          </a:p>
        </p:txBody>
      </p:sp>
      <p:sp>
        <p:nvSpPr>
          <p:cNvPr id="23" name="Oval 22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de-DE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DIE PLATTFORM AUF EINEN BLICK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Ihr Risikowert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in einem Dashboard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Jede Organisation erhält einen aktuellen Gesamt-Risikowert, berechnet aus Leak-Historie, Zugangsdaten-Hygiene, offenen Ports und Exposition in Suchmaschinen – mit einer 12-Monats-Zeitleiste zur Fortschrittskontrolle.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Gesamt-Risikowert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eine einzige Zahl von 0–100, verglichen mit Ihrer Branche und Ihren Wettbewerbern.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Wichtigste Risikofaktoren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aktuelle und ältere Leaks, schwache Passwörter, ungewöhnliche offene Ports, Exposition in Suchmaschinen.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Risiko-Zeitleiste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Verlauf des Risikos Ihrer Organisation und Ihrer Infrastruktur im letzten Jahr.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Statistiken zu Zugangsdaten &amp; geleakten Nutzern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geleakte Datensätze gesamt, Stealer-Logs, Combo-Listen und riskanteste Nutzer.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Risikobewertung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633472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Benchmarking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626864" y="6053328"/>
            <a:ext cx="209397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Trend-Zeitleiste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867144" y="6053328"/>
            <a:ext cx="234086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Zugangsdaten-Statistik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illustration_dashboar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05</a:t>
            </a:r>
          </a:p>
        </p:txBody>
      </p:sp>
      <p:sp>
        <p:nvSpPr>
          <p:cNvPr id="15" name="Oval 1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KERNFUNKTION · 01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Darknet und Deep Web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in Sekunden durchsuchen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Quick search durchsucht alle Datenquellen gleichzeitig; mit Expert search erstellen Analysten präzise boolesche Abfragen für eine bestimmte Quelle – ideal für die erste Reaktion und die tiefe Untersuchung.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Suche nach allem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Domäne, E-Mail, Name, IP, Marke, Passwort, Dateiname oder Hostname.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n-U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n-US" sz="1300" b="1">
                <a:solidFill>
                  <a:srgbClr val="FFFFFF"/>
                </a:solidFill>
                <a:latin typeface="Segoe UI" panose="020B0502040204020203" pitchFamily="34" charset="0"/>
              </a:rPr>
              <a:t>14 spezialisierte Quellen</a:t>
            </a: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 – Raw Data, Filtered Credentials, Telegram, Discord, Pastes und mehr.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Eigener Query Builder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kombinieren Sie AND / OR / NOT, Zeiträume und Dateitypen für mehr Präzision.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Sofortige, deduplizierte Ergebnisse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Zugangsdaten, Broker, Pastes und Phishing-Treffer nach Relevanz sortiert.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47675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Raw Leaks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263140" y="6053328"/>
            <a:ext cx="135331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Telegram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762756" y="6053328"/>
            <a:ext cx="122986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Discord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138928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Datenhändler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132320" y="6053328"/>
            <a:ext cx="135331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SSL-Logs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credential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06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KERNFUNKTION · 02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Zugangsdaten-Exposition,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bewertet und priorisiert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Jedes geleakte Paar aus Benutzername und Passwort zu Ihrer Domäne wird dedupliziert und bewertet. So konzentriert sich Ihr Team auf die wichtigsten Konten – nicht auf Tausende Rohzeilen.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Neuheits-, Risiko- und Wiederverwendungswerte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sehen Sie sofort, welche Zugangsdaten neu, hochriskant oder anderswo wiederverwendet sind.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Eigene Infrastruktur vs. Dritte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trennen Sie interne Logins von Exposition bei Partnern und Kunden.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Stealer-Logs &amp; Combo-Listen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erfassen Sie per Malware abgegriffene Zugangsdaten, nicht nur alte Leak-Dumps.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Vergleichsberichte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vergleichen Sie die Zugangsdaten-Exposition von Tochterfirmen, Marken oder Wettbewerbern.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258775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Eindeutige Zugangsdaten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374136" y="6053328"/>
            <a:ext cx="209397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Passwort-Wiederverwendung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614416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Stealer-Logs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607808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Combo lists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477756" y="6053328"/>
            <a:ext cx="221742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Domänen-Konten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credential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07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KERNFUNKTION · 03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Darknet-Chatter-Monitoring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in Echtzeit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Verfolgen Sie Beiträge in Cybercrime-Foren, Marktplatz-Angebote und Aktivitäten von Threat Actors, sobald sie erscheinen – in Tausenden Telegram-Kanälen, Foren und carding-Seiten.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Über 2.200 überwachte Kanäle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Telegram, Discord und Dark-Foren, durchsuchbar mit booleschen Operatoren.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Threat-Actor-Tracking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ordnen Sie Chatter bekannten Aliasen zu und überwachen Sie ransomware-Gruppen direkt.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Kategorisierte Ergebnisse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Marktplätze, Leaks &amp; Daten, carding/Betrug, Hacking, Dienste, Diskussion.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Live-Recherchen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fragen Sie Tor / I2P und geschlossene Kanäle diskret über unser Proxy-Netzwerk ab.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Marktplätze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633472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Leaks &amp; Daten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26864" y="6053328"/>
            <a:ext cx="221742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Carding / Betrug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990588" y="6053328"/>
            <a:ext cx="197053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Threat Actors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107424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Live-Suche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chat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08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KERNFUNKTION · 04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Angriffsflächen- &amp;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Code-Exposure-Scans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Sehen Sie Ihr Unternehmen mit den Augen eines Angreifers. Entdecken Sie vergessene Assets, riskante Konfigurationen und in öffentlichem Code geleakte Secrets, bevor andere sie finden.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Attack Surface Discovery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automatische Sicht auf aus dem Internet erreichbare Hosts, CVEs und offene Ports.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Shadow-IT-Erkennung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finden Sie Assets, die Entwickler, Agenturen oder Freelancer ohne Ihr Wissen angelegt haben.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n-U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n-US" sz="1300" b="1">
                <a:solidFill>
                  <a:srgbClr val="FFFFFF"/>
                </a:solidFill>
                <a:latin typeface="Segoe UI" panose="020B0502040204020203" pitchFamily="34" charset="0"/>
              </a:rPr>
              <a:t>Code-Exposure-Scans</a:t>
            </a: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 – Stichwortsuche in GitHub, Gist, GitLab, Postman und per Google dorking.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Eingrenzung über Contributors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öffentliche Repos und Contributors einer Organisation abbilden, um Scans gezielt zu fokussieren.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85953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CVEs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645920" y="6053328"/>
            <a:ext cx="160020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Offene Ports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92424" y="6053328"/>
            <a:ext cx="110642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GitHub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645152" y="6053328"/>
            <a:ext cx="85953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Gist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50992" y="6053328"/>
            <a:ext cx="122986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Postman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attacksurfa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09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KERNFUNKTION · 05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Domänen- &amp;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Markenschutz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Verhindern Sie, dass Threat Actors Ihre Marke fälschen, bevor eine phishing-Seite online geht – bei Lookalike-Domains, App Stores und sozialen Plattformen.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typosquatting-Erkennung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tägliche Überwachung neuer Domänen-Registrierungen und SSL-Transparency-Logs.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Visuelle Analyse von Logo-Fälschungen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WHOIS, Geolokalisierung, Screenshots und Web-Risikowert für jede gefundene Domäne.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n-U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n-US" sz="1300" b="1">
                <a:solidFill>
                  <a:srgbClr val="FFFFFF"/>
                </a:solidFill>
                <a:latin typeface="Segoe UI" panose="020B0502040204020203" pitchFamily="34" charset="0"/>
              </a:rPr>
              <a:t>App-Store- &amp; Social-Monitoring</a:t>
            </a: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 – gefälschte Apps bei iTunes / Google Play und falsche Markenprofile.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n-U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n-US" sz="1300" b="1">
                <a:solidFill>
                  <a:srgbClr val="FFFFFF"/>
                </a:solidFill>
                <a:latin typeface="Segoe UI" panose="020B0502040204020203" pitchFamily="34" charset="0"/>
              </a:rPr>
              <a:t>Eigene Risikoberichte</a:t>
            </a: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 – Berichte zu Domain-Spoofing, VIP Executive, Social Media und Application Security.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209397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typosquatting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880360" y="6053328"/>
            <a:ext cx="234086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SSL Transparency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367528" y="6053328"/>
            <a:ext cx="160020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App Stores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114032" y="6053328"/>
            <a:ext cx="283464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VIP-Executive-Bericht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illustration_bran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10</a:t>
            </a:r>
          </a:p>
        </p:txBody>
      </p:sp>
      <p:sp>
        <p:nvSpPr>
          <p:cNvPr id="15" name="Oval 1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KERNFUNKTION · 06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Automatische Alarme &amp;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Incident Response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Machen Sie aus kontinuierlichem Monitoring Handlung. Legen Sie Regeln einmal an und werden Sie sofort benachrichtigt, wenn etwas wichtig wird – mit vollem Kontext für die sofortige Untersuchung.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Eigene Alarmregeln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Abfragen für jede Datenquelle erstellen und die Benachrichtigungshäufigkeit wählen.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Incident-Feed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jeder Auslöser mit Status und Quelle protokolliert, per Klick bis in die Raw Data.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Extrahierte Entitäten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Domänen, Benutzernamen und Passwörter werden aus jedem Treffer automatisch extrahiert.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Intelligente Ausschlüsse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False Positives und wiederkehrende Treffer mit wiederverwendbaren Ausschlussregeln stummschalten.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Alarmregeln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10028" y="6053328"/>
            <a:ext cx="147675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Incidents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133088" y="6053328"/>
            <a:ext cx="160020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Ausschlüsse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879592" y="6053328"/>
            <a:ext cx="135331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Webhooks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illustration_alert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11</a:t>
            </a:r>
          </a:p>
        </p:txBody>
      </p:sp>
      <p:sp>
        <p:nvSpPr>
          <p:cNvPr id="15" name="Oval 1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KERNFUNKTION · 07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Management-Berichte &amp;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800" b="1">
                <a:solidFill>
                  <a:srgbClr val="FFFFFF"/>
                </a:solidFill>
                <a:latin typeface="Segoe UI Semibold" panose="020B0702040204020203" pitchFamily="34" charset="0"/>
              </a:rPr>
              <a:t>Branchenvergleich</a:t>
            </a:r>
            <a:endParaRPr sz="28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7529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Machen Sie aus Raw Data Berichte für die Geschäftsleitung – automatisch geplant oder auf Abruf erstellt und mit Ihrer Branche und Ihren Wettbewerbern verglichen.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Vollständige Assessments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Berichte per Klick zu Datenleck-Risiko, Infrastruktur, Spoofing und App-Sicherheit.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Vergleichsbericht geleakter Zugangsdaten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Exposition über Bereiche, Tochtergesellschaften oder Vergleichsunternehmen hinweg messen.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Geplante Zustellung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wiederkehrende Berichte landen automatisch in Ihrem Postfach, ganz ohne Handarbeit.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Darknet Exposure Report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 – eine einmalige 24-Stunden-Tiefenanalyse als PDF + CSV-Rohdaten.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Datenleck-Risiko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10028" y="6053328"/>
            <a:ext cx="271119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Infrastrukturrisiko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367528" y="6053328"/>
            <a:ext cx="221742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Domain-Spoofing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31252" y="6053328"/>
            <a:ext cx="197053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VIP Executive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848088" y="6053328"/>
            <a:ext cx="246430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B7BAC3"/>
                </a:solidFill>
                <a:latin typeface="Segoe UI" panose="020B0502040204020203" pitchFamily="34" charset="0"/>
              </a:rPr>
              <a:t>Geplante Berichte</a:t>
            </a:r>
            <a:endParaRPr sz="1050" b="1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dashboar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12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FÜR IHR TEAM GEMACHT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de-DE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Gezielte Einblicke für jede Rolle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in der Cybersicherheit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0080" y="1965960"/>
            <a:ext cx="3520440" cy="41605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40080" y="1965960"/>
            <a:ext cx="352044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32688" y="2258568"/>
            <a:ext cx="297180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CISOs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2688" y="3017520"/>
            <a:ext cx="2971800" cy="40645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lang="en-US" sz="1200" b="1">
                <a:solidFill>
                  <a:srgbClr val="FFC72C"/>
                </a:solidFill>
                <a:latin typeface="Segoe UI" panose="020B0502040204020203" pitchFamily="34" charset="0"/>
              </a:rPr>
              <a:t>Strategischer Überblick &amp; Risikopriorisierung</a:t>
            </a:r>
            <a:endParaRPr sz="1200" b="1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cxnSp>
        <p:nvCxnSpPr>
          <p:cNvPr id="9" name="Connector 8"/>
          <p:cNvCxnSpPr/>
          <p:nvPr/>
        </p:nvCxnSpPr>
        <p:spPr>
          <a:xfrm>
            <a:off x="932688" y="356616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932688" y="3749040"/>
            <a:ext cx="2971800" cy="126284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lang="de-DE" sz="1200">
                <a:solidFill>
                  <a:srgbClr val="B7BAC3"/>
                </a:solidFill>
                <a:latin typeface="Segoe UI" panose="020B0502040204020203" pitchFamily="34" charset="0"/>
              </a:rPr>
              <a:t>Laufende Sicht auf geleakte Zugangsdaten, offene Zugänge und Datenlecks bei Dritten – aufbereitet zu klaren Erkenntnissen für Geschäftsleitung, Governance und Compliance.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434840" y="1965960"/>
            <a:ext cx="3520440" cy="41605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434840" y="1965960"/>
            <a:ext cx="352044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27448" y="2258568"/>
            <a:ext cx="2971800" cy="5612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Threat-Intelligence-Analysten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27448" y="3017520"/>
            <a:ext cx="2971800" cy="19409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lang="en-US" sz="1200" b="1">
                <a:solidFill>
                  <a:srgbClr val="FFC72C"/>
                </a:solidFill>
                <a:latin typeface="Segoe UI" panose="020B0502040204020203" pitchFamily="34" charset="0"/>
              </a:rPr>
              <a:t>Erkennen, korrelieren, einordnen</a:t>
            </a:r>
            <a:endParaRPr sz="1200" b="1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cxnSp>
        <p:nvCxnSpPr>
          <p:cNvPr id="15" name="Connector 14"/>
          <p:cNvCxnSpPr/>
          <p:nvPr/>
        </p:nvCxnSpPr>
        <p:spPr>
          <a:xfrm>
            <a:off x="4727448" y="356616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727448" y="3749040"/>
            <a:ext cx="2971800" cy="126284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lang="de-DE" sz="1200">
                <a:solidFill>
                  <a:srgbClr val="B7BAC3"/>
                </a:solidFill>
                <a:latin typeface="Segoe UI" panose="020B0502040204020203" pitchFamily="34" charset="0"/>
              </a:rPr>
              <a:t>Vereinen Sie Darknet-Suche, Monitoring gestohlener Daten, Stealer-Log-Analyse und Profiling von Threat Actors in einem Workflow, um neue Bedrohungen früher zu bestätigen.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229600" y="1965960"/>
            <a:ext cx="3520440" cy="41605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229600" y="1965960"/>
            <a:ext cx="352044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522208" y="2258568"/>
            <a:ext cx="2971800" cy="2703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SOC-Analysten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22208" y="3017520"/>
            <a:ext cx="2971800" cy="19409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lang="en-US" sz="1200" b="1">
                <a:solidFill>
                  <a:srgbClr val="FFC72C"/>
                </a:solidFill>
                <a:latin typeface="Segoe UI" panose="020B0502040204020203" pitchFamily="34" charset="0"/>
              </a:rPr>
              <a:t>Schnellere, präzisere Reaktion</a:t>
            </a:r>
            <a:endParaRPr sz="1200" b="1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cxnSp>
        <p:nvCxnSpPr>
          <p:cNvPr id="21" name="Connector 20"/>
          <p:cNvCxnSpPr/>
          <p:nvPr/>
        </p:nvCxnSpPr>
        <p:spPr>
          <a:xfrm>
            <a:off x="8522208" y="356616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522208" y="3749040"/>
            <a:ext cx="2971800" cy="126284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lang="de-DE" sz="1200">
                <a:solidFill>
                  <a:srgbClr val="B7BAC3"/>
                </a:solidFill>
                <a:latin typeface="Segoe UI" panose="020B0502040204020203" pitchFamily="34" charset="0"/>
              </a:rPr>
              <a:t>Reichern Sie SIEM und Incident-Untersuchungen mit externen Darknet-Signalen an, um Vorfälle schneller zu bestätigen, Fehlalarme zu senken und die mittlere Reaktionszeit zu verkürzen.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13</a:t>
            </a:r>
          </a:p>
        </p:txBody>
      </p:sp>
      <p:sp>
        <p:nvSpPr>
          <p:cNvPr id="25" name="Oval 2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BEREIT FÜR ENTERPRISE &amp; MSSP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8580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de-DE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Gebaut für den Einsatz über Teams,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Marken und Kunden hinweg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1874519"/>
            <a:ext cx="6035040" cy="78194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de-DE" sz="1350">
                <a:solidFill>
                  <a:srgbClr val="B7BAC3"/>
                </a:solidFill>
                <a:latin typeface="Segoe UI" panose="020B0502040204020203" pitchFamily="34" charset="0"/>
              </a:rPr>
              <a:t>Verwalten Sie jede Tochtergesellschaft, Marke oder jeden Kunden in einem Konto – mit granularen Rollen, Transparenz über die Nutzung und vollem API-Zugriff für die Automatisierung.</a:t>
            </a:r>
            <a:endParaRPr sz="135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2834640"/>
            <a:ext cx="5852160" cy="231268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4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Mandantenfähige Organisationsverwaltung – 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sofort zwischen Kundenkonten wechseln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4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Rollenbasierte Zugriffskontrolle mit 2FA – 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System Admins, Org Users und mehr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4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Nutzungs-Dashboards – 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Kontingent je Dienst verfolgen (Suchen, Alarme, Berichte, API-Aufrufe)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400"/>
              </a:spcAft>
            </a:pPr>
            <a:r>
              <a:rPr lang="de-DE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de-DE" sz="1300" b="1">
                <a:solidFill>
                  <a:srgbClr val="FFFFFF"/>
                </a:solidFill>
                <a:latin typeface="Segoe UI" panose="020B0502040204020203" pitchFamily="34" charset="0"/>
              </a:rPr>
              <a:t>Volle REST API – </a:t>
            </a:r>
            <a:r>
              <a:rPr lang="de-DE" sz="1300">
                <a:solidFill>
                  <a:srgbClr val="B7BAC3"/>
                </a:solidFill>
                <a:latin typeface="Segoe UI" panose="020B0502040204020203" pitchFamily="34" charset="0"/>
              </a:rPr>
              <a:t>Alarme und Leak-Daten direkt in Ihr SIEM oder SOAR übertragen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223760" y="1691640"/>
            <a:ext cx="4023360" cy="17697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50" b="1" spc="150">
                <a:solidFill>
                  <a:srgbClr val="6E727E"/>
                </a:solidFill>
                <a:latin typeface="Segoe UI" panose="020B0502040204020203" pitchFamily="34" charset="0"/>
              </a:rPr>
              <a:t>ORGANISATIONEN VERWALTEN</a:t>
            </a:r>
            <a:endParaRPr sz="1150" b="1" spc="1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178040" y="2194560"/>
            <a:ext cx="4114800" cy="585216"/>
          </a:xfrm>
          <a:prstGeom prst="roundRect">
            <a:avLst>
              <a:gd name="adj" fmla="val 15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7342632" y="2304288"/>
            <a:ext cx="365760" cy="365760"/>
          </a:xfrm>
          <a:prstGeom prst="ellipse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863840" y="2267712"/>
            <a:ext cx="256032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>
                <a:solidFill>
                  <a:srgbClr val="FFFFFF"/>
                </a:solidFill>
                <a:latin typeface="Segoe UI" panose="020B0502040204020203" pitchFamily="34" charset="0"/>
              </a:rPr>
              <a:t>Ihre Organisation</a:t>
            </a:r>
            <a:endParaRPr sz="1300" b="1">
              <a:solidFill>
                <a:srgbClr val="FFFFFF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63840" y="2542032"/>
            <a:ext cx="25603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50">
                <a:solidFill>
                  <a:srgbClr val="6E727E"/>
                </a:solidFill>
                <a:latin typeface="Segoe UI" panose="020B0502040204020203" pitchFamily="34" charset="0"/>
              </a:rPr>
              <a:t>Standard</a:t>
            </a:r>
            <a:endParaRPr sz="10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0332720" y="2350008"/>
            <a:ext cx="914400" cy="274320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950" b="1">
                <a:solidFill>
                  <a:srgbClr val="0B0B0F"/>
                </a:solidFill>
                <a:latin typeface="Segoe UI" panose="020B0502040204020203" pitchFamily="34" charset="0"/>
              </a:rPr>
              <a:t>AKTIV</a:t>
            </a:r>
            <a:endParaRPr sz="950" b="1">
              <a:solidFill>
                <a:srgbClr val="0B0B0F"/>
              </a:solidFill>
              <a:latin typeface="Segoe UI" panose="020B0502040204020203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7342632" y="3017520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863840" y="2980944"/>
            <a:ext cx="256032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Kunde / Tochtergesellschaft A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63840" y="3255264"/>
            <a:ext cx="25603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50">
                <a:solidFill>
                  <a:srgbClr val="6E727E"/>
                </a:solidFill>
                <a:latin typeface="Segoe UI" panose="020B0502040204020203" pitchFamily="34" charset="0"/>
              </a:rPr>
              <a:t>Versicherung</a:t>
            </a:r>
            <a:endParaRPr sz="10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342632" y="3730752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863840" y="3694176"/>
            <a:ext cx="256032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Kunde / Tochtergesellschaft B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63840" y="3968496"/>
            <a:ext cx="25603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50">
                <a:solidFill>
                  <a:srgbClr val="6E727E"/>
                </a:solidFill>
                <a:latin typeface="Segoe UI" panose="020B0502040204020203" pitchFamily="34" charset="0"/>
              </a:rPr>
              <a:t>Telekommunikation</a:t>
            </a:r>
            <a:endParaRPr sz="10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342632" y="4443984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7863840" y="4407408"/>
            <a:ext cx="256032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Kunde / Tochtergesellschaft C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63840" y="4681728"/>
            <a:ext cx="25603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50">
                <a:solidFill>
                  <a:srgbClr val="6E727E"/>
                </a:solidFill>
                <a:latin typeface="Segoe UI" panose="020B0502040204020203" pitchFamily="34" charset="0"/>
              </a:rPr>
              <a:t>Bankwesen</a:t>
            </a:r>
            <a:endParaRPr sz="10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342632" y="5157216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7863840" y="5120640"/>
            <a:ext cx="256032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Kunde / Tochtergesellschaft D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863840" y="5394960"/>
            <a:ext cx="2560320" cy="1615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050">
                <a:solidFill>
                  <a:srgbClr val="6E727E"/>
                </a:solidFill>
                <a:latin typeface="Segoe UI" panose="020B0502040204020203" pitchFamily="34" charset="0"/>
              </a:rPr>
              <a:t>Finanzdienstleistungen</a:t>
            </a:r>
            <a:endParaRPr sz="10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14</a:t>
            </a:r>
          </a:p>
        </p:txBody>
      </p:sp>
      <p:sp>
        <p:nvSpPr>
          <p:cNvPr id="28" name="Oval 27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WARUM KUNDEN UNS VERTRAUEN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Im Einsatz bei Security-Teams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2700" b="1">
                <a:solidFill>
                  <a:srgbClr val="FFFFFF"/>
                </a:solidFill>
                <a:latin typeface="Segoe UI Semibold" panose="020B0702040204020203" pitchFamily="34" charset="0"/>
              </a:rPr>
              <a:t>in vielen Branchen</a:t>
            </a:r>
            <a:endParaRPr sz="27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0080" y="1965960"/>
            <a:ext cx="3520440" cy="37947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32688" y="2221992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C72C"/>
                </a:solidFill>
                <a:latin typeface="Segoe UI Semibold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2688" y="2880360"/>
            <a:ext cx="2935224" cy="121898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de-DE" sz="1200">
                <a:solidFill>
                  <a:srgbClr val="B7BAC3"/>
                </a:solidFill>
                <a:latin typeface="Segoe UI" panose="020B0502040204020203" pitchFamily="34" charset="0"/>
              </a:rPr>
              <a:t>Nutzt DarknetSearch, um Datenlecks von Kunden, exponierte Assets und Domain-Spoofing in Echtzeit zu erkennen. Alarme und API-Reporting helfen dem SOC, schneller zu reagieren.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932688" y="489204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32688" y="504748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 i="0">
                <a:solidFill>
                  <a:srgbClr val="FFFFFF"/>
                </a:solidFill>
                <a:latin typeface="Segoe UI Semibold"/>
              </a:rPr>
              <a:t>Cloud y Olé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2688" y="5376672"/>
            <a:ext cx="2971800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00">
                <a:solidFill>
                  <a:srgbClr val="FFC72C"/>
                </a:solidFill>
                <a:latin typeface="Segoe UI" panose="020B0502040204020203" pitchFamily="34" charset="0"/>
              </a:rPr>
              <a:t>Managed-Security-Anbieter</a:t>
            </a:r>
            <a:endParaRPr sz="110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434840" y="1965960"/>
            <a:ext cx="3520440" cy="37947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727448" y="2221992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C72C"/>
                </a:solidFill>
                <a:latin typeface="Segoe UI Semibold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27448" y="2880360"/>
            <a:ext cx="2935224" cy="121898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de-DE" sz="1200">
                <a:solidFill>
                  <a:srgbClr val="B7BAC3"/>
                </a:solidFill>
                <a:latin typeface="Segoe UI" panose="020B0502040204020203" pitchFamily="34" charset="0"/>
              </a:rPr>
              <a:t>Erkennt geleakte Zugangsdaten und Datenlecks im Darknet und speist Alarme direkt in das SIEM ein, um Zugangsdaten im Enterprise-Maßstab proaktiv zu erneuern.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cxnSp>
        <p:nvCxnSpPr>
          <p:cNvPr id="14" name="Connector 13"/>
          <p:cNvCxnSpPr/>
          <p:nvPr/>
        </p:nvCxnSpPr>
        <p:spPr>
          <a:xfrm>
            <a:off x="4727448" y="489204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727448" y="504748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 i="0">
                <a:solidFill>
                  <a:srgbClr val="FFFFFF"/>
                </a:solidFill>
                <a:latin typeface="Segoe UI Semibold"/>
              </a:rPr>
              <a:t>Bühler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27448" y="5376672"/>
            <a:ext cx="2971800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00">
                <a:solidFill>
                  <a:srgbClr val="FFC72C"/>
                </a:solidFill>
                <a:latin typeface="Segoe UI" panose="020B0502040204020203" pitchFamily="34" charset="0"/>
              </a:rPr>
              <a:t>Globaler Industriehersteller</a:t>
            </a:r>
            <a:endParaRPr sz="110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229600" y="1965960"/>
            <a:ext cx="3520440" cy="37947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522208" y="2221992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C72C"/>
                </a:solidFill>
                <a:latin typeface="Segoe UI Semibold"/>
              </a:rPr>
              <a:t>“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22208" y="2880360"/>
            <a:ext cx="2935224" cy="14682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de-DE" sz="1200">
                <a:solidFill>
                  <a:srgbClr val="B7BAC3"/>
                </a:solidFill>
                <a:latin typeface="Segoe UI" panose="020B0502040204020203" pitchFamily="34" charset="0"/>
              </a:rPr>
              <a:t>Überwacht das Darknet auf Leaks und exponierte Daten, die von ihnen unterstützte NGOs betreffen – geschätzt für die einfache Bedienung und die Relevanz der Informationen trotz knapper Ressourcen.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cxnSp>
        <p:nvCxnSpPr>
          <p:cNvPr id="20" name="Connector 19"/>
          <p:cNvCxnSpPr/>
          <p:nvPr/>
        </p:nvCxnSpPr>
        <p:spPr>
          <a:xfrm>
            <a:off x="8522208" y="489204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8522208" y="504748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 i="0">
                <a:solidFill>
                  <a:srgbClr val="FFFFFF"/>
                </a:solidFill>
                <a:latin typeface="Segoe UI Semibold"/>
              </a:rPr>
              <a:t>CyberPeace Institute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522208" y="5376672"/>
            <a:ext cx="2971800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00">
                <a:solidFill>
                  <a:srgbClr val="FFC72C"/>
                </a:solidFill>
                <a:latin typeface="Segoe UI" panose="020B0502040204020203" pitchFamily="34" charset="0"/>
              </a:rPr>
              <a:t>Schweizer Cybersecurity-NGO</a:t>
            </a:r>
            <a:endParaRPr sz="110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0080" y="5989320"/>
            <a:ext cx="9144000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100" i="1">
                <a:solidFill>
                  <a:srgbClr val="6E727E"/>
                </a:solidFill>
                <a:latin typeface="Segoe UI" panose="020B0502040204020203" pitchFamily="34" charset="0"/>
              </a:rPr>
              <a:t>Bewertet auf G2  ·  g2.com/products/kaduu/reviews</a:t>
            </a:r>
            <a:endParaRPr sz="1100" i="1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15</a:t>
            </a:r>
          </a:p>
        </p:txBody>
      </p:sp>
      <p:sp>
        <p:nvSpPr>
          <p:cNvPr id="26" name="Oval 2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300" b="1" spc="220">
                <a:solidFill>
                  <a:srgbClr val="FFC72C"/>
                </a:solidFill>
                <a:latin typeface="Segoe UI" panose="020B0502040204020203" pitchFamily="34" charset="0"/>
              </a:rPr>
              <a:t>JETZT STARTEN</a:t>
            </a:r>
            <a:endParaRPr sz="1300" b="1" spc="220">
              <a:solidFill>
                <a:srgbClr val="FFC72C"/>
              </a:solidFill>
              <a:latin typeface="Segoe UI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3200" b="1">
                <a:solidFill>
                  <a:srgbClr val="FFFFFF"/>
                </a:solidFill>
                <a:latin typeface="Segoe UI Semibold" panose="020B0702040204020203" pitchFamily="34" charset="0"/>
              </a:rPr>
              <a:t>Sehen Sie Ihre Exposition.</a:t>
            </a:r>
            <a:endParaRPr sz="32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sz="3200" b="1">
                <a:solidFill>
                  <a:srgbClr val="FFFFFF"/>
                </a:solidFill>
                <a:latin typeface="Segoe UI Semibold" panose="020B0702040204020203" pitchFamily="34" charset="0"/>
              </a:rPr>
              <a:t>Starten Sie heute.</a:t>
            </a:r>
            <a:endParaRPr sz="32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0080" y="2148840"/>
            <a:ext cx="3520440" cy="35661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32688" y="2441448"/>
            <a:ext cx="2971800" cy="2703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7 Tage kostenlos testen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32688" y="3200400"/>
            <a:ext cx="2971800" cy="7203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de-DE" sz="1200">
                <a:solidFill>
                  <a:srgbClr val="B7BAC3"/>
                </a:solidFill>
                <a:latin typeface="Segoe UI" panose="020B0502040204020203" pitchFamily="34" charset="0"/>
              </a:rPr>
              <a:t>Testen Sie die gesamte DarknetSearch-Plattform – unverbindlich und ohne Kreditkarte.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932688" y="5029200"/>
            <a:ext cx="2935224" cy="384048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0B0B0F"/>
                </a:solidFill>
                <a:latin typeface="Segoe UI" panose="020B0502040204020203" pitchFamily="34" charset="0"/>
              </a:rPr>
              <a:t>KOSTENLOS TESTEN</a:t>
            </a:r>
            <a:endParaRPr sz="1050" b="1">
              <a:solidFill>
                <a:srgbClr val="0B0B0F"/>
              </a:solidFill>
              <a:latin typeface="Segoe UI" panose="020B05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434840" y="2148840"/>
            <a:ext cx="3520440" cy="35661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727448" y="2441448"/>
            <a:ext cx="297180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Darknet Exposure Report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27448" y="3200400"/>
            <a:ext cx="2971800" cy="96968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de-DE" sz="1200">
                <a:solidFill>
                  <a:srgbClr val="B7BAC3"/>
                </a:solidFill>
                <a:latin typeface="Segoe UI" panose="020B0502040204020203" pitchFamily="34" charset="0"/>
              </a:rPr>
              <a:t>Einmalige Tiefenanalyse: exponierte Zugangsdaten, Leak-Trends, gefährdete Nutzer und gefälschte Domänen. Lieferung als PDF + CSV innerhalb von 24 Stunden.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727448" y="5029200"/>
            <a:ext cx="2935224" cy="384048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0B0B0F"/>
                </a:solidFill>
                <a:latin typeface="Segoe UI" panose="020B0502040204020203" pitchFamily="34" charset="0"/>
              </a:rPr>
              <a:t>BERICHT BESTELLEN</a:t>
            </a:r>
            <a:endParaRPr sz="1050" b="1">
              <a:solidFill>
                <a:srgbClr val="0B0B0F"/>
              </a:solidFill>
              <a:latin typeface="Segoe UI" panose="020B0502040204020203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229600" y="2148840"/>
            <a:ext cx="3520440" cy="35661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522208" y="2441448"/>
            <a:ext cx="2971800" cy="2703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lang="en-US" b="1">
                <a:solidFill>
                  <a:srgbClr val="FFFFFF"/>
                </a:solidFill>
                <a:latin typeface="Segoe UI Semibold" panose="020B0702040204020203" pitchFamily="34" charset="0"/>
              </a:rPr>
              <a:t>Individuelles Angebot</a:t>
            </a:r>
            <a:endParaRPr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522208" y="3200400"/>
            <a:ext cx="2971800" cy="72039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de-DE" sz="1200">
                <a:solidFill>
                  <a:srgbClr val="B7BAC3"/>
                </a:solidFill>
                <a:latin typeface="Segoe UI" panose="020B0502040204020203" pitchFamily="34" charset="0"/>
              </a:rPr>
              <a:t>Erhalten Sie ein Enterprise- oder MSSP-Angebot, abgestimmt auf Größe und Risikoprofil Ihrer Organisation.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522208" y="5029200"/>
            <a:ext cx="2935224" cy="384048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lang="en-US" sz="1050" b="1">
                <a:solidFill>
                  <a:srgbClr val="0B0B0F"/>
                </a:solidFill>
                <a:latin typeface="Segoe UI" panose="020B0502040204020203" pitchFamily="34" charset="0"/>
              </a:rPr>
              <a:t>ANGEBOT ANFORDERN</a:t>
            </a:r>
            <a:endParaRPr sz="1050" b="1">
              <a:solidFill>
                <a:srgbClr val="0B0B0F"/>
              </a:solidFill>
              <a:latin typeface="Segoe UI" panose="020B05020402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16</a:t>
            </a:r>
          </a:p>
        </p:txBody>
      </p:sp>
      <p:sp>
        <p:nvSpPr>
          <p:cNvPr id="19" name="Oval 18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ro_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828800"/>
            <a:ext cx="12191695" cy="3200400"/>
          </a:xfrm>
          <a:prstGeom prst="rect">
            <a:avLst/>
          </a:prstGeom>
          <a:solidFill>
            <a:srgbClr val="0B0B0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40080" y="2286000"/>
            <a:ext cx="8229600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de-DE" sz="3600" b="1">
                <a:solidFill>
                  <a:srgbClr val="FFFFFF"/>
                </a:solidFill>
                <a:latin typeface="Segoe UI Semibold" panose="020B0702040204020203" pitchFamily="34" charset="0"/>
              </a:rPr>
              <a:t>Finden wir, was bereits exponiert ist.</a:t>
            </a:r>
            <a:endParaRPr sz="3600" b="1">
              <a:solidFill>
                <a:srgbClr val="FFFFFF"/>
              </a:solidFill>
              <a:latin typeface="Segoe UI Semibold" panose="020B07020402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3154680"/>
            <a:ext cx="7772400" cy="2308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de-DE" sz="1500">
                <a:solidFill>
                  <a:srgbClr val="B7BAC3"/>
                </a:solidFill>
                <a:latin typeface="Segoe UI" panose="020B0502040204020203" pitchFamily="34" charset="0"/>
              </a:rPr>
              <a:t>Vielen Dank – wir freuen uns darauf, Ihnen den Live-Risikowert Ihrer Organisation zu zeigen.</a:t>
            </a:r>
            <a:endParaRPr sz="15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cxnSp>
        <p:nvCxnSpPr>
          <p:cNvPr id="7" name="Connector 6"/>
          <p:cNvCxnSpPr/>
          <p:nvPr/>
        </p:nvCxnSpPr>
        <p:spPr>
          <a:xfrm>
            <a:off x="640080" y="3977639"/>
            <a:ext cx="5486400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40080" y="4206240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 i="0">
                <a:solidFill>
                  <a:srgbClr val="FFC72C"/>
                </a:solidFill>
                <a:latin typeface="Segoe UI"/>
              </a:rPr>
              <a:t>darknetsearch.com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617720"/>
            <a:ext cx="5486400" cy="1923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1250">
                <a:solidFill>
                  <a:srgbClr val="6E727E"/>
                </a:solidFill>
                <a:latin typeface="Segoe UI" panose="020B0502040204020203" pitchFamily="34" charset="0"/>
              </a:rPr>
              <a:t>Kaduu AG  ·  Schweiz</a:t>
            </a:r>
            <a:endParaRPr sz="1250">
              <a:solidFill>
                <a:srgbClr val="6E727E"/>
              </a:solidFill>
              <a:latin typeface="Segoe UI" panose="020B0502040204020203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1667</Words>
  <Application>Microsoft Office PowerPoint</Application>
  <PresentationFormat>Breitbild</PresentationFormat>
  <Paragraphs>251</Paragraphs>
  <Slides>17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2" baseType="lpstr">
      <vt:lpstr>Arial</vt:lpstr>
      <vt:lpstr>Calibri</vt:lpstr>
      <vt:lpstr>Segoe UI</vt:lpstr>
      <vt:lpstr>Segoe UI Semibold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oliver muenchow</cp:lastModifiedBy>
  <cp:revision>2</cp:revision>
  <dcterms:created xsi:type="dcterms:W3CDTF">2013-01-27T09:14:16Z</dcterms:created>
  <dcterms:modified xsi:type="dcterms:W3CDTF">2026-11-07T23:20:10Z</dcterms:modified>
  <cp:category/>
</cp:coreProperties>
</file>